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6"/>
  </p:notesMasterIdLst>
  <p:sldIdLst>
    <p:sldId id="265" r:id="rId5"/>
    <p:sldId id="266" r:id="rId6"/>
    <p:sldId id="274" r:id="rId7"/>
    <p:sldId id="275" r:id="rId8"/>
    <p:sldId id="269" r:id="rId9"/>
    <p:sldId id="272" r:id="rId10"/>
    <p:sldId id="268" r:id="rId11"/>
    <p:sldId id="273" r:id="rId12"/>
    <p:sldId id="270" r:id="rId13"/>
    <p:sldId id="267" r:id="rId14"/>
    <p:sldId id="271" r:id="rId1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8C1"/>
    <a:srgbClr val="FED3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18"/>
    <p:restoredTop sz="94721"/>
  </p:normalViewPr>
  <p:slideViewPr>
    <p:cSldViewPr snapToGrid="0" snapToObjects="1">
      <p:cViewPr>
        <p:scale>
          <a:sx n="92" d="100"/>
          <a:sy n="92" d="100"/>
        </p:scale>
        <p:origin x="-114" y="-8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81230DBF-B67A-B84E-9E76-A4D1BBB5149B}" type="datetimeFigureOut">
              <a:rPr lang="en-US" smtClean="0"/>
              <a:t>8/15/2017</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EFCE9C13-D408-344E-B51F-3C911FDB56D9}" type="slidenum">
              <a:rPr lang="en-US" smtClean="0"/>
              <a:t>‹#›</a:t>
            </a:fld>
            <a:endParaRPr lang="en-US" dirty="0"/>
          </a:p>
        </p:txBody>
      </p:sp>
    </p:spTree>
    <p:extLst>
      <p:ext uri="{BB962C8B-B14F-4D97-AF65-F5344CB8AC3E}">
        <p14:creationId xmlns:p14="http://schemas.microsoft.com/office/powerpoint/2010/main" val="1778063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243020"/>
            <a:ext cx="12218194" cy="7854554"/>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848066"/>
            <a:ext cx="11987213" cy="7706066"/>
          </a:xfrm>
          <a:prstGeom prst="rect">
            <a:avLst/>
          </a:prstGeom>
        </p:spPr>
      </p:pic>
      <p:sp>
        <p:nvSpPr>
          <p:cNvPr id="2" name="Title 1"/>
          <p:cNvSpPr>
            <a:spLocks noGrp="1"/>
          </p:cNvSpPr>
          <p:nvPr>
            <p:ph type="ctrTitle"/>
          </p:nvPr>
        </p:nvSpPr>
        <p:spPr>
          <a:xfrm>
            <a:off x="1639491" y="2114550"/>
            <a:ext cx="9144000" cy="2129631"/>
          </a:xfrm>
        </p:spPr>
        <p:txBody>
          <a:bodyPr anchor="b"/>
          <a:lstStyle>
            <a:lvl1pPr algn="ctr">
              <a:defRPr sz="6000" b="1">
                <a:solidFill>
                  <a:srgbClr val="FED30B"/>
                </a:solidFill>
                <a:latin typeface="DINOT" charset="0"/>
                <a:ea typeface="DINOT" charset="0"/>
                <a:cs typeface="DINOT" charset="0"/>
              </a:defRPr>
            </a:lvl1pPr>
          </a:lstStyle>
          <a:p>
            <a:r>
              <a:rPr lang="en-US"/>
              <a:t>Click to edit Master title style</a:t>
            </a:r>
            <a:endParaRPr lang="en-US" dirty="0"/>
          </a:p>
        </p:txBody>
      </p:sp>
      <p:sp>
        <p:nvSpPr>
          <p:cNvPr id="3" name="Subtitle 2"/>
          <p:cNvSpPr>
            <a:spLocks noGrp="1"/>
          </p:cNvSpPr>
          <p:nvPr>
            <p:ph type="subTitle" idx="1"/>
          </p:nvPr>
        </p:nvSpPr>
        <p:spPr>
          <a:xfrm>
            <a:off x="1639491" y="4382163"/>
            <a:ext cx="9144000" cy="1655762"/>
          </a:xfrm>
        </p:spPr>
        <p:txBody>
          <a:bodyPr>
            <a:normAutofit/>
          </a:bodyPr>
          <a:lstStyle>
            <a:lvl1pPr marL="0" indent="0" algn="ctr">
              <a:buNone/>
              <a:defRPr sz="4000" b="0">
                <a:solidFill>
                  <a:schemeClr val="bg1"/>
                </a:solidFill>
                <a:latin typeface="DINOT" charset="0"/>
                <a:ea typeface="DINOT" charset="0"/>
                <a:cs typeface="DINOT"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403613" y="48133"/>
            <a:ext cx="2790717" cy="106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219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9509760"/>
          </a:xfrm>
          <a:prstGeom prst="rect">
            <a:avLst/>
          </a:prstGeom>
        </p:spPr>
      </p:pic>
      <p:sp>
        <p:nvSpPr>
          <p:cNvPr id="8" name="Title 1"/>
          <p:cNvSpPr>
            <a:spLocks noGrp="1"/>
          </p:cNvSpPr>
          <p:nvPr>
            <p:ph type="title" hasCustomPrompt="1"/>
          </p:nvPr>
        </p:nvSpPr>
        <p:spPr>
          <a:xfrm>
            <a:off x="838200" y="365125"/>
            <a:ext cx="10515600" cy="1325563"/>
          </a:xfrm>
        </p:spPr>
        <p:txBody>
          <a:bodyPr>
            <a:normAutofit/>
          </a:bodyPr>
          <a:lstStyle>
            <a:lvl1pPr>
              <a:defRPr sz="3600" b="1">
                <a:solidFill>
                  <a:srgbClr val="FED30B"/>
                </a:solidFill>
                <a:latin typeface="DINOT" charset="0"/>
                <a:ea typeface="DINOT" charset="0"/>
                <a:cs typeface="DINOT" charset="0"/>
              </a:defRPr>
            </a:lvl1pPr>
          </a:lstStyle>
          <a:p>
            <a:r>
              <a:rPr lang="en-US" dirty="0"/>
              <a:t>Click to edit section title</a:t>
            </a:r>
          </a:p>
        </p:txBody>
      </p:sp>
      <p:sp>
        <p:nvSpPr>
          <p:cNvPr id="13" name="Content Placeholder 2"/>
          <p:cNvSpPr>
            <a:spLocks noGrp="1"/>
          </p:cNvSpPr>
          <p:nvPr>
            <p:ph idx="1" hasCustomPrompt="1"/>
          </p:nvPr>
        </p:nvSpPr>
        <p:spPr>
          <a:xfrm>
            <a:off x="4743450" y="3214687"/>
            <a:ext cx="6610350" cy="2962275"/>
          </a:xfrm>
        </p:spPr>
        <p:txBody>
          <a:bodyPr>
            <a:normAutofit/>
          </a:bodyPr>
          <a:lstStyle>
            <a:lvl1pPr marL="0" indent="0">
              <a:buNone/>
              <a:defRPr sz="2800" b="0">
                <a:latin typeface="Roboto" charset="0"/>
                <a:ea typeface="Roboto" charset="0"/>
                <a:cs typeface="Roboto" charset="0"/>
              </a:defRPr>
            </a:lvl1pPr>
            <a:lvl2pPr>
              <a:defRPr>
                <a:latin typeface="Roboto" charset="0"/>
                <a:ea typeface="Roboto" charset="0"/>
                <a:cs typeface="Roboto" charset="0"/>
              </a:defRPr>
            </a:lvl2pPr>
            <a:lvl3pPr>
              <a:defRPr>
                <a:latin typeface="Roboto" charset="0"/>
                <a:ea typeface="Roboto" charset="0"/>
                <a:cs typeface="Roboto" charset="0"/>
              </a:defRPr>
            </a:lvl3pPr>
            <a:lvl4pPr>
              <a:defRPr>
                <a:latin typeface="Roboto" charset="0"/>
                <a:ea typeface="Roboto" charset="0"/>
                <a:cs typeface="Roboto" charset="0"/>
              </a:defRPr>
            </a:lvl4pPr>
            <a:lvl5pPr>
              <a:defRPr>
                <a:latin typeface="Roboto" charset="0"/>
                <a:ea typeface="Roboto" charset="0"/>
                <a:cs typeface="Roboto" charset="0"/>
              </a:defRPr>
            </a:lvl5pPr>
          </a:lstStyle>
          <a:p>
            <a:pPr marL="228600" marR="0" lvl="0" indent="-228600" algn="l" defTabSz="914400" rtl="0" eaLnBrk="1" fontAlgn="auto" latinLnBrk="0" hangingPunct="1">
              <a:lnSpc>
                <a:spcPct val="90000"/>
              </a:lnSpc>
              <a:spcBef>
                <a:spcPts val="1000"/>
              </a:spcBef>
              <a:spcAft>
                <a:spcPts val="0"/>
              </a:spcAft>
              <a:buClrTx/>
              <a:buSzTx/>
              <a:tabLst/>
              <a:defRPr/>
            </a:pPr>
            <a:r>
              <a:rPr lang="en-US" dirty="0"/>
              <a:t>Section subtitle</a:t>
            </a:r>
          </a:p>
        </p:txBody>
      </p:sp>
      <p:sp>
        <p:nvSpPr>
          <p:cNvPr id="14" name="Date Placeholder 13"/>
          <p:cNvSpPr>
            <a:spLocks noGrp="1"/>
          </p:cNvSpPr>
          <p:nvPr>
            <p:ph type="dt" sz="half" idx="10"/>
          </p:nvPr>
        </p:nvSpPr>
        <p:spPr/>
        <p:txBody>
          <a:bodyPr/>
          <a:lstStyle/>
          <a:p>
            <a:endParaRPr lang="en-US" dirty="0"/>
          </a:p>
        </p:txBody>
      </p:sp>
      <p:sp>
        <p:nvSpPr>
          <p:cNvPr id="15" name="Footer Placeholder 14"/>
          <p:cNvSpPr>
            <a:spLocks noGrp="1"/>
          </p:cNvSpPr>
          <p:nvPr>
            <p:ph type="ftr" sz="quarter" idx="11"/>
          </p:nvPr>
        </p:nvSpPr>
        <p:spPr/>
        <p:txBody>
          <a:bodyPr/>
          <a:lstStyle/>
          <a:p>
            <a:pPr algn="ctr"/>
            <a:endParaRPr lang="en-US" dirty="0"/>
          </a:p>
        </p:txBody>
      </p:sp>
      <p:sp>
        <p:nvSpPr>
          <p:cNvPr id="16" name="Slide Number Placeholder 15"/>
          <p:cNvSpPr>
            <a:spLocks noGrp="1"/>
          </p:cNvSpPr>
          <p:nvPr>
            <p:ph type="sldNum" sz="quarter" idx="12"/>
          </p:nvPr>
        </p:nvSpPr>
        <p:spPr/>
        <p:txBody>
          <a:bodyPr/>
          <a:lstStyle/>
          <a:p>
            <a:pPr algn="r"/>
            <a:fld id="{4152FA69-0BC3-A94A-8E95-5460021E4D0A}" type="slidenum">
              <a:rPr lang="en-US" smtClean="0"/>
              <a:pPr algn="r"/>
              <a:t>‹#›</a:t>
            </a:fld>
            <a:endParaRPr lang="en-US" dirty="0"/>
          </a:p>
        </p:txBody>
      </p:sp>
    </p:spTree>
    <p:extLst>
      <p:ext uri="{BB962C8B-B14F-4D97-AF65-F5344CB8AC3E}">
        <p14:creationId xmlns:p14="http://schemas.microsoft.com/office/powerpoint/2010/main" val="460748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22262"/>
            <a:ext cx="10515600" cy="692150"/>
          </a:xfrm>
        </p:spPr>
        <p:txBody>
          <a:bodyPr>
            <a:normAutofit/>
          </a:bodyPr>
          <a:lstStyle>
            <a:lvl1pPr>
              <a:defRPr sz="3200" b="1">
                <a:solidFill>
                  <a:srgbClr val="0078C1"/>
                </a:solidFill>
                <a:latin typeface="DINOT" charset="0"/>
                <a:ea typeface="DINOT" charset="0"/>
                <a:cs typeface="DINOT" charset="0"/>
              </a:defRPr>
            </a:lvl1pPr>
          </a:lstStyle>
          <a:p>
            <a:r>
              <a:rPr lang="en-US"/>
              <a:t>Click to edit Master title style</a:t>
            </a:r>
            <a:endParaRPr lang="en-US" dirty="0"/>
          </a:p>
        </p:txBody>
      </p:sp>
      <p:sp>
        <p:nvSpPr>
          <p:cNvPr id="3" name="Content Placeholder 2"/>
          <p:cNvSpPr>
            <a:spLocks noGrp="1"/>
          </p:cNvSpPr>
          <p:nvPr>
            <p:ph idx="1"/>
          </p:nvPr>
        </p:nvSpPr>
        <p:spPr>
          <a:xfrm>
            <a:off x="838200" y="1271589"/>
            <a:ext cx="10515600" cy="4905374"/>
          </a:xfrm>
        </p:spPr>
        <p:txBody>
          <a:bodyPr/>
          <a:lstStyle>
            <a:lvl1pPr>
              <a:defRPr>
                <a:latin typeface="Roboto" charset="0"/>
                <a:ea typeface="Roboto" charset="0"/>
                <a:cs typeface="Roboto" charset="0"/>
              </a:defRPr>
            </a:lvl1pPr>
            <a:lvl2pPr>
              <a:defRPr>
                <a:latin typeface="Roboto" charset="0"/>
                <a:ea typeface="Roboto" charset="0"/>
                <a:cs typeface="Roboto" charset="0"/>
              </a:defRPr>
            </a:lvl2pPr>
            <a:lvl3pPr>
              <a:defRPr>
                <a:latin typeface="Roboto" charset="0"/>
                <a:ea typeface="Roboto" charset="0"/>
                <a:cs typeface="Roboto" charset="0"/>
              </a:defRPr>
            </a:lvl3pPr>
            <a:lvl4pPr>
              <a:defRPr>
                <a:latin typeface="Roboto" charset="0"/>
                <a:ea typeface="Roboto" charset="0"/>
                <a:cs typeface="Roboto" charset="0"/>
              </a:defRPr>
            </a:lvl4pPr>
            <a:lvl5pPr>
              <a:defRPr>
                <a:latin typeface="Roboto" charset="0"/>
                <a:ea typeface="Roboto" charset="0"/>
                <a:cs typeface="Roboto"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a:latin typeface="Roboto" charset="0"/>
                <a:ea typeface="Roboto" charset="0"/>
                <a:cs typeface="Roboto" charset="0"/>
              </a:defRPr>
            </a:lvl1p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sz="1400" u="none">
                <a:solidFill>
                  <a:srgbClr val="0078C1"/>
                </a:solidFill>
                <a:latin typeface="Roboto" charset="0"/>
                <a:ea typeface="Roboto" charset="0"/>
                <a:cs typeface="Roboto" charset="0"/>
              </a:defRPr>
            </a:lvl1pPr>
          </a:lstStyle>
          <a:p>
            <a:pPr algn="ctr"/>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lgn="r">
              <a:defRPr sz="1600" b="1" i="0">
                <a:latin typeface="DIN OT" charset="0"/>
                <a:ea typeface="DIN OT" charset="0"/>
                <a:cs typeface="DIN OT" charset="0"/>
              </a:defRPr>
            </a:lvl1pPr>
          </a:lstStyle>
          <a:p>
            <a:fld id="{4152FA69-0BC3-A94A-8E95-5460021E4D0A}" type="slidenum">
              <a:rPr lang="en-US" smtClean="0"/>
              <a:pPr/>
              <a:t>‹#›</a:t>
            </a:fld>
            <a:endParaRPr lang="en-US" dirty="0"/>
          </a:p>
        </p:txBody>
      </p:sp>
      <p:sp>
        <p:nvSpPr>
          <p:cNvPr id="8" name="Rectangle 7"/>
          <p:cNvSpPr/>
          <p:nvPr userDrawn="1"/>
        </p:nvSpPr>
        <p:spPr>
          <a:xfrm>
            <a:off x="838200" y="1011556"/>
            <a:ext cx="10515599" cy="45719"/>
          </a:xfrm>
          <a:prstGeom prst="rect">
            <a:avLst/>
          </a:prstGeom>
          <a:solidFill>
            <a:srgbClr val="FDD2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20C"/>
              </a:solidFill>
            </a:endParaRPr>
          </a:p>
        </p:txBody>
      </p:sp>
    </p:spTree>
    <p:extLst>
      <p:ext uri="{BB962C8B-B14F-4D97-AF65-F5344CB8AC3E}">
        <p14:creationId xmlns:p14="http://schemas.microsoft.com/office/powerpoint/2010/main" val="375552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385888"/>
            <a:ext cx="5181600" cy="4791075"/>
          </a:xfrm>
        </p:spPr>
        <p:txBody>
          <a:bodyPr/>
          <a:lstStyle>
            <a:lvl1pPr>
              <a:defRPr sz="2400">
                <a:latin typeface="Roboto" charset="0"/>
                <a:ea typeface="Roboto" charset="0"/>
                <a:cs typeface="Roboto" charset="0"/>
              </a:defRPr>
            </a:lvl1pPr>
            <a:lvl2pPr>
              <a:defRPr>
                <a:latin typeface="Roboto" charset="0"/>
                <a:ea typeface="Roboto" charset="0"/>
                <a:cs typeface="Roboto" charset="0"/>
              </a:defRPr>
            </a:lvl2pPr>
            <a:lvl3pPr>
              <a:defRPr>
                <a:latin typeface="Roboto" charset="0"/>
                <a:ea typeface="Roboto" charset="0"/>
                <a:cs typeface="Roboto" charset="0"/>
              </a:defRPr>
            </a:lvl3pPr>
            <a:lvl4pPr>
              <a:defRPr>
                <a:latin typeface="Roboto" charset="0"/>
                <a:ea typeface="Roboto" charset="0"/>
                <a:cs typeface="Roboto" charset="0"/>
              </a:defRPr>
            </a:lvl4pPr>
            <a:lvl5pPr>
              <a:defRPr>
                <a:latin typeface="Roboto" charset="0"/>
                <a:ea typeface="Roboto" charset="0"/>
                <a:cs typeface="Roboto"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385888"/>
            <a:ext cx="5181600" cy="4791075"/>
          </a:xfrm>
        </p:spPr>
        <p:txBody>
          <a:bodyPr/>
          <a:lstStyle>
            <a:lvl1pPr>
              <a:defRPr sz="2400">
                <a:latin typeface="Roboto" charset="0"/>
                <a:ea typeface="Roboto" charset="0"/>
                <a:cs typeface="Roboto" charset="0"/>
              </a:defRPr>
            </a:lvl1pPr>
            <a:lvl2pPr>
              <a:defRPr>
                <a:latin typeface="Roboto" charset="0"/>
                <a:ea typeface="Roboto" charset="0"/>
                <a:cs typeface="Roboto" charset="0"/>
              </a:defRPr>
            </a:lvl2pPr>
            <a:lvl3pPr>
              <a:defRPr>
                <a:latin typeface="Roboto" charset="0"/>
                <a:ea typeface="Roboto" charset="0"/>
                <a:cs typeface="Roboto" charset="0"/>
              </a:defRPr>
            </a:lvl3pPr>
            <a:lvl4pPr>
              <a:defRPr>
                <a:latin typeface="Roboto" charset="0"/>
                <a:ea typeface="Roboto" charset="0"/>
                <a:cs typeface="Roboto" charset="0"/>
              </a:defRPr>
            </a:lvl4pPr>
            <a:lvl5pPr>
              <a:defRPr>
                <a:latin typeface="Roboto" charset="0"/>
                <a:ea typeface="Roboto" charset="0"/>
                <a:cs typeface="Roboto"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1"/>
          <p:cNvSpPr>
            <a:spLocks noGrp="1"/>
          </p:cNvSpPr>
          <p:nvPr>
            <p:ph type="title"/>
          </p:nvPr>
        </p:nvSpPr>
        <p:spPr>
          <a:xfrm>
            <a:off x="838200" y="322262"/>
            <a:ext cx="10515600" cy="692150"/>
          </a:xfrm>
        </p:spPr>
        <p:txBody>
          <a:bodyPr>
            <a:normAutofit/>
          </a:bodyPr>
          <a:lstStyle>
            <a:lvl1pPr>
              <a:defRPr sz="3200" b="1">
                <a:solidFill>
                  <a:srgbClr val="0078C1"/>
                </a:solidFill>
                <a:latin typeface="DINOT" charset="0"/>
                <a:ea typeface="DINOT" charset="0"/>
                <a:cs typeface="DINOT" charset="0"/>
              </a:defRPr>
            </a:lvl1pPr>
          </a:lstStyle>
          <a:p>
            <a:r>
              <a:rPr lang="en-US"/>
              <a:t>Click to edit Master title style</a:t>
            </a:r>
            <a:endParaRPr lang="en-US" dirty="0"/>
          </a:p>
        </p:txBody>
      </p:sp>
      <p:sp>
        <p:nvSpPr>
          <p:cNvPr id="9" name="Rectangle 8"/>
          <p:cNvSpPr/>
          <p:nvPr userDrawn="1"/>
        </p:nvSpPr>
        <p:spPr>
          <a:xfrm>
            <a:off x="838200" y="1011556"/>
            <a:ext cx="10515599" cy="45719"/>
          </a:xfrm>
          <a:prstGeom prst="rect">
            <a:avLst/>
          </a:prstGeom>
          <a:solidFill>
            <a:srgbClr val="FDD2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20C"/>
              </a:solidFill>
            </a:endParaRPr>
          </a:p>
        </p:txBody>
      </p:sp>
      <p:sp>
        <p:nvSpPr>
          <p:cNvPr id="10" name="Date Placeholder 3"/>
          <p:cNvSpPr>
            <a:spLocks noGrp="1"/>
          </p:cNvSpPr>
          <p:nvPr>
            <p:ph type="dt" sz="half" idx="10"/>
          </p:nvPr>
        </p:nvSpPr>
        <p:spPr>
          <a:xfrm>
            <a:off x="838200" y="6356350"/>
            <a:ext cx="2743200" cy="365125"/>
          </a:xfrm>
          <a:prstGeom prst="rect">
            <a:avLst/>
          </a:prstGeom>
        </p:spPr>
        <p:txBody>
          <a:bodyPr/>
          <a:lstStyle>
            <a:lvl1pPr>
              <a:defRPr>
                <a:latin typeface="Roboto" charset="0"/>
                <a:ea typeface="Roboto" charset="0"/>
                <a:cs typeface="Roboto" charset="0"/>
              </a:defRPr>
            </a:lvl1pPr>
          </a:lstStyle>
          <a:p>
            <a:endParaRPr lang="en-US" dirty="0"/>
          </a:p>
        </p:txBody>
      </p:sp>
      <p:sp>
        <p:nvSpPr>
          <p:cNvPr id="11" name="Footer Placeholder 4"/>
          <p:cNvSpPr>
            <a:spLocks noGrp="1"/>
          </p:cNvSpPr>
          <p:nvPr>
            <p:ph type="ftr" sz="quarter" idx="11"/>
          </p:nvPr>
        </p:nvSpPr>
        <p:spPr>
          <a:xfrm>
            <a:off x="4038600" y="6356350"/>
            <a:ext cx="4114800" cy="365125"/>
          </a:xfrm>
          <a:prstGeom prst="rect">
            <a:avLst/>
          </a:prstGeom>
        </p:spPr>
        <p:txBody>
          <a:bodyPr/>
          <a:lstStyle>
            <a:lvl1pPr>
              <a:defRPr sz="1400" u="none">
                <a:solidFill>
                  <a:srgbClr val="0078C1"/>
                </a:solidFill>
                <a:latin typeface="Roboto" charset="0"/>
                <a:ea typeface="Roboto" charset="0"/>
                <a:cs typeface="Roboto" charset="0"/>
              </a:defRPr>
            </a:lvl1pPr>
          </a:lstStyle>
          <a:p>
            <a:pPr algn="ctr"/>
            <a:endParaRPr lang="en-US" dirty="0"/>
          </a:p>
        </p:txBody>
      </p:sp>
      <p:sp>
        <p:nvSpPr>
          <p:cNvPr id="12" name="Slide Number Placeholder 5"/>
          <p:cNvSpPr>
            <a:spLocks noGrp="1"/>
          </p:cNvSpPr>
          <p:nvPr>
            <p:ph type="sldNum" sz="quarter" idx="12"/>
          </p:nvPr>
        </p:nvSpPr>
        <p:spPr>
          <a:xfrm>
            <a:off x="8610600" y="6356350"/>
            <a:ext cx="2743200" cy="365125"/>
          </a:xfrm>
          <a:prstGeom prst="rect">
            <a:avLst/>
          </a:prstGeom>
        </p:spPr>
        <p:txBody>
          <a:bodyPr/>
          <a:lstStyle>
            <a:lvl1pPr>
              <a:defRPr sz="1600" b="1" i="0">
                <a:latin typeface="DIN OT" charset="0"/>
                <a:ea typeface="DIN OT" charset="0"/>
                <a:cs typeface="DIN OT" charset="0"/>
              </a:defRPr>
            </a:lvl1pPr>
          </a:lstStyle>
          <a:p>
            <a:pPr algn="r"/>
            <a:fld id="{4152FA69-0BC3-A94A-8E95-5460021E4D0A}" type="slidenum">
              <a:rPr lang="en-US" smtClean="0"/>
              <a:pPr algn="r"/>
              <a:t>‹#›</a:t>
            </a:fld>
            <a:endParaRPr lang="en-US" dirty="0"/>
          </a:p>
        </p:txBody>
      </p:sp>
    </p:spTree>
    <p:extLst>
      <p:ext uri="{BB962C8B-B14F-4D97-AF65-F5344CB8AC3E}">
        <p14:creationId xmlns:p14="http://schemas.microsoft.com/office/powerpoint/2010/main" val="2119239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pecial Callout #1">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028709"/>
            <a:ext cx="11152508" cy="7211998"/>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58605" y="-14297"/>
            <a:ext cx="13750605" cy="6800851"/>
          </a:xfrm>
          <a:prstGeom prst="rect">
            <a:avLst/>
          </a:prstGeom>
        </p:spPr>
      </p:pic>
      <p:sp>
        <p:nvSpPr>
          <p:cNvPr id="11" name="Date Placeholder 3"/>
          <p:cNvSpPr>
            <a:spLocks noGrp="1"/>
          </p:cNvSpPr>
          <p:nvPr>
            <p:ph type="dt" sz="half" idx="10"/>
          </p:nvPr>
        </p:nvSpPr>
        <p:spPr>
          <a:xfrm>
            <a:off x="838200" y="6356350"/>
            <a:ext cx="2743200" cy="365125"/>
          </a:xfrm>
          <a:prstGeom prst="rect">
            <a:avLst/>
          </a:prstGeom>
        </p:spPr>
        <p:txBody>
          <a:bodyPr/>
          <a:lstStyle>
            <a:lvl1pPr>
              <a:defRPr>
                <a:latin typeface="Roboto" charset="0"/>
                <a:ea typeface="Roboto" charset="0"/>
                <a:cs typeface="Roboto" charset="0"/>
              </a:defRPr>
            </a:lvl1pPr>
          </a:lstStyle>
          <a:p>
            <a:endParaRPr lang="en-US" dirty="0"/>
          </a:p>
        </p:txBody>
      </p:sp>
      <p:sp>
        <p:nvSpPr>
          <p:cNvPr id="12" name="Footer Placeholder 4"/>
          <p:cNvSpPr>
            <a:spLocks noGrp="1"/>
          </p:cNvSpPr>
          <p:nvPr>
            <p:ph type="ftr" sz="quarter" idx="11"/>
          </p:nvPr>
        </p:nvSpPr>
        <p:spPr>
          <a:xfrm>
            <a:off x="4038600" y="6356350"/>
            <a:ext cx="4114800" cy="365125"/>
          </a:xfrm>
          <a:prstGeom prst="rect">
            <a:avLst/>
          </a:prstGeom>
        </p:spPr>
        <p:txBody>
          <a:bodyPr/>
          <a:lstStyle>
            <a:lvl1pPr>
              <a:defRPr sz="1400" u="none">
                <a:solidFill>
                  <a:srgbClr val="0078C1"/>
                </a:solidFill>
                <a:latin typeface="Roboto" charset="0"/>
                <a:ea typeface="Roboto" charset="0"/>
                <a:cs typeface="Roboto" charset="0"/>
              </a:defRPr>
            </a:lvl1pPr>
          </a:lstStyle>
          <a:p>
            <a:pPr algn="ctr"/>
            <a:endParaRPr lang="en-US" dirty="0"/>
          </a:p>
        </p:txBody>
      </p:sp>
      <p:sp>
        <p:nvSpPr>
          <p:cNvPr id="13" name="Slide Number Placeholder 5"/>
          <p:cNvSpPr>
            <a:spLocks noGrp="1"/>
          </p:cNvSpPr>
          <p:nvPr>
            <p:ph type="sldNum" sz="quarter" idx="12"/>
          </p:nvPr>
        </p:nvSpPr>
        <p:spPr>
          <a:xfrm>
            <a:off x="8610600" y="6356350"/>
            <a:ext cx="2743200" cy="365125"/>
          </a:xfrm>
          <a:prstGeom prst="rect">
            <a:avLst/>
          </a:prstGeom>
        </p:spPr>
        <p:txBody>
          <a:bodyPr/>
          <a:lstStyle>
            <a:lvl1pPr>
              <a:defRPr sz="1600" b="1" i="0">
                <a:latin typeface="DIN OT" charset="0"/>
                <a:ea typeface="DIN OT" charset="0"/>
                <a:cs typeface="DIN OT" charset="0"/>
              </a:defRPr>
            </a:lvl1pPr>
          </a:lstStyle>
          <a:p>
            <a:pPr algn="r"/>
            <a:fld id="{4152FA69-0BC3-A94A-8E95-5460021E4D0A}" type="slidenum">
              <a:rPr lang="en-US" smtClean="0"/>
              <a:pPr algn="r"/>
              <a:t>‹#›</a:t>
            </a:fld>
            <a:endParaRPr lang="en-US" dirty="0"/>
          </a:p>
        </p:txBody>
      </p:sp>
      <p:sp>
        <p:nvSpPr>
          <p:cNvPr id="14" name="Title 2"/>
          <p:cNvSpPr>
            <a:spLocks noGrp="1"/>
          </p:cNvSpPr>
          <p:nvPr>
            <p:ph type="title" hasCustomPrompt="1"/>
          </p:nvPr>
        </p:nvSpPr>
        <p:spPr>
          <a:xfrm>
            <a:off x="838200" y="361512"/>
            <a:ext cx="6078961" cy="1224583"/>
          </a:xfrm>
        </p:spPr>
        <p:txBody>
          <a:bodyPr/>
          <a:lstStyle>
            <a:lvl1pPr>
              <a:defRPr>
                <a:solidFill>
                  <a:srgbClr val="FED30B"/>
                </a:solidFill>
              </a:defRPr>
            </a:lvl1pPr>
          </a:lstStyle>
          <a:p>
            <a:r>
              <a:rPr lang="en-US" dirty="0"/>
              <a:t>Special callout #1</a:t>
            </a:r>
          </a:p>
        </p:txBody>
      </p:sp>
      <p:sp>
        <p:nvSpPr>
          <p:cNvPr id="15" name="Text Placeholder 3"/>
          <p:cNvSpPr>
            <a:spLocks noGrp="1"/>
          </p:cNvSpPr>
          <p:nvPr>
            <p:ph type="body" sz="half" idx="2"/>
          </p:nvPr>
        </p:nvSpPr>
        <p:spPr>
          <a:xfrm>
            <a:off x="838200" y="1914720"/>
            <a:ext cx="5446712" cy="2942816"/>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824102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pecial Callout #2">
    <p:spTree>
      <p:nvGrpSpPr>
        <p:cNvPr id="1" name=""/>
        <p:cNvGrpSpPr/>
        <p:nvPr/>
      </p:nvGrpSpPr>
      <p:grpSpPr>
        <a:xfrm>
          <a:off x="0" y="0"/>
          <a:ext cx="0" cy="0"/>
          <a:chOff x="0" y="0"/>
          <a:chExt cx="0" cy="0"/>
        </a:xfrm>
      </p:grpSpPr>
      <p:sp>
        <p:nvSpPr>
          <p:cNvPr id="10" name="TextBox 9"/>
          <p:cNvSpPr txBox="1"/>
          <p:nvPr userDrawn="1"/>
        </p:nvSpPr>
        <p:spPr>
          <a:xfrm>
            <a:off x="1188719" y="1796951"/>
            <a:ext cx="4726306" cy="3046988"/>
          </a:xfrm>
          <a:prstGeom prst="rect">
            <a:avLst/>
          </a:prstGeom>
          <a:noFill/>
        </p:spPr>
        <p:txBody>
          <a:bodyPr wrap="square" rtlCol="0">
            <a:spAutoFit/>
          </a:bodyPr>
          <a:lstStyle/>
          <a:p>
            <a:pPr>
              <a:spcBef>
                <a:spcPct val="0"/>
              </a:spcBef>
            </a:pPr>
            <a:r>
              <a:rPr lang="en-US" altLang="en-US" sz="1600" dirty="0">
                <a:solidFill>
                  <a:schemeClr val="bg1"/>
                </a:solidFill>
                <a:latin typeface="Roboto" charset="0"/>
                <a:ea typeface="Roboto" charset="0"/>
                <a:cs typeface="Roboto" charset="0"/>
              </a:rPr>
              <a:t>The Solar Energy Industries Association (SEIA) is the national trade association for the US solar industry — one of the world’s fastest growing solar markets. </a:t>
            </a:r>
          </a:p>
          <a:p>
            <a:pPr>
              <a:spcBef>
                <a:spcPct val="0"/>
              </a:spcBef>
            </a:pPr>
            <a:endParaRPr lang="en-US" altLang="en-US" sz="1600" dirty="0">
              <a:solidFill>
                <a:schemeClr val="bg1"/>
              </a:solidFill>
              <a:latin typeface="Roboto" charset="0"/>
              <a:ea typeface="Roboto" charset="0"/>
              <a:cs typeface="Roboto" charset="0"/>
            </a:endParaRPr>
          </a:p>
          <a:p>
            <a:pPr>
              <a:spcBef>
                <a:spcPct val="0"/>
              </a:spcBef>
            </a:pPr>
            <a:r>
              <a:rPr lang="en-US" altLang="en-US" sz="1600" dirty="0">
                <a:solidFill>
                  <a:schemeClr val="bg1"/>
                </a:solidFill>
                <a:latin typeface="Roboto" charset="0"/>
                <a:ea typeface="Roboto" charset="0"/>
                <a:cs typeface="Roboto" charset="0"/>
              </a:rPr>
              <a:t>Our 1,000+ member companies encompass all segments of the industry – project developers, manufacturers, suppliers, financers, distributors, installers, service providers, utilities, engineering firms, consultants, law firms and many others.</a:t>
            </a:r>
          </a:p>
          <a:p>
            <a:pPr>
              <a:spcBef>
                <a:spcPct val="0"/>
              </a:spcBef>
            </a:pPr>
            <a:endParaRPr lang="en-US" altLang="en-US" sz="1600" dirty="0">
              <a:solidFill>
                <a:schemeClr val="bg1"/>
              </a:solidFill>
              <a:latin typeface="Roboto" charset="0"/>
              <a:ea typeface="Roboto" charset="0"/>
              <a:cs typeface="Roboto" charset="0"/>
            </a:endParaRPr>
          </a:p>
          <a:p>
            <a:endParaRPr lang="en-US" sz="1600" dirty="0">
              <a:solidFill>
                <a:schemeClr val="bg1"/>
              </a:solidFill>
              <a:latin typeface="Roboto" charset="0"/>
              <a:ea typeface="Roboto" charset="0"/>
              <a:cs typeface="Roboto" charset="0"/>
            </a:endParaRPr>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0800000">
            <a:off x="2209800" y="-24467"/>
            <a:ext cx="10006150" cy="6470682"/>
          </a:xfrm>
          <a:prstGeom prst="rect">
            <a:avLst/>
          </a:prstGeom>
        </p:spPr>
      </p:pic>
      <p:pic>
        <p:nvPicPr>
          <p:cNvPr id="15" name="Picture 1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0800000">
            <a:off x="-1" y="1014421"/>
            <a:ext cx="15359909" cy="5350204"/>
          </a:xfrm>
          <a:prstGeom prst="rect">
            <a:avLst/>
          </a:prstGeom>
        </p:spPr>
      </p:pic>
      <p:sp>
        <p:nvSpPr>
          <p:cNvPr id="3" name="Title 2"/>
          <p:cNvSpPr>
            <a:spLocks noGrp="1"/>
          </p:cNvSpPr>
          <p:nvPr>
            <p:ph type="title" hasCustomPrompt="1"/>
          </p:nvPr>
        </p:nvSpPr>
        <p:spPr>
          <a:xfrm>
            <a:off x="5865389" y="932830"/>
            <a:ext cx="6078961" cy="1224583"/>
          </a:xfrm>
        </p:spPr>
        <p:txBody>
          <a:bodyPr/>
          <a:lstStyle>
            <a:lvl1pPr>
              <a:defRPr>
                <a:solidFill>
                  <a:srgbClr val="FED30B"/>
                </a:solidFill>
              </a:defRPr>
            </a:lvl1pPr>
          </a:lstStyle>
          <a:p>
            <a:r>
              <a:rPr lang="en-US" dirty="0"/>
              <a:t>Special callout #2</a:t>
            </a:r>
          </a:p>
        </p:txBody>
      </p:sp>
      <p:sp>
        <p:nvSpPr>
          <p:cNvPr id="4" name="Date Placeholder 3"/>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pPr algn="ctr"/>
            <a:endParaRPr lang="en-US" dirty="0"/>
          </a:p>
        </p:txBody>
      </p:sp>
      <p:sp>
        <p:nvSpPr>
          <p:cNvPr id="20" name="Slide Number Placeholder 19"/>
          <p:cNvSpPr>
            <a:spLocks noGrp="1"/>
          </p:cNvSpPr>
          <p:nvPr>
            <p:ph type="sldNum" sz="quarter" idx="12"/>
          </p:nvPr>
        </p:nvSpPr>
        <p:spPr/>
        <p:txBody>
          <a:bodyPr/>
          <a:lstStyle/>
          <a:p>
            <a:pPr algn="r"/>
            <a:fld id="{4152FA69-0BC3-A94A-8E95-5460021E4D0A}" type="slidenum">
              <a:rPr lang="en-US" smtClean="0"/>
              <a:pPr algn="r"/>
              <a:t>‹#›</a:t>
            </a:fld>
            <a:endParaRPr lang="en-US" dirty="0"/>
          </a:p>
        </p:txBody>
      </p:sp>
      <p:sp>
        <p:nvSpPr>
          <p:cNvPr id="21" name="Text Placeholder 3"/>
          <p:cNvSpPr>
            <a:spLocks noGrp="1"/>
          </p:cNvSpPr>
          <p:nvPr>
            <p:ph type="body" sz="half" idx="2"/>
          </p:nvPr>
        </p:nvSpPr>
        <p:spPr>
          <a:xfrm>
            <a:off x="6497638" y="2414997"/>
            <a:ext cx="5446712" cy="2942816"/>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417319"/>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286000"/>
            <a:ext cx="3932237" cy="3582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lgn="ctr"/>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lgn="r">
              <a:defRPr/>
            </a:lvl1pPr>
          </a:lstStyle>
          <a:p>
            <a:fld id="{523EA44C-70AF-DA47-A74F-FB3E6723A946}" type="slidenum">
              <a:rPr lang="en-US" smtClean="0"/>
              <a:pPr/>
              <a:t>‹#›</a:t>
            </a:fld>
            <a:endParaRPr lang="en-US" dirty="0"/>
          </a:p>
        </p:txBody>
      </p:sp>
      <p:sp>
        <p:nvSpPr>
          <p:cNvPr id="8" name="Rectangle 7"/>
          <p:cNvSpPr/>
          <p:nvPr userDrawn="1"/>
        </p:nvSpPr>
        <p:spPr>
          <a:xfrm>
            <a:off x="838200" y="2057400"/>
            <a:ext cx="3933825" cy="45719"/>
          </a:xfrm>
          <a:prstGeom prst="rect">
            <a:avLst/>
          </a:prstGeom>
          <a:solidFill>
            <a:srgbClr val="FDD2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20C"/>
              </a:solidFill>
            </a:endParaRPr>
          </a:p>
        </p:txBody>
      </p:sp>
    </p:spTree>
    <p:extLst>
      <p:ext uri="{BB962C8B-B14F-4D97-AF65-F5344CB8AC3E}">
        <p14:creationId xmlns:p14="http://schemas.microsoft.com/office/powerpoint/2010/main" val="2061391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286000"/>
            <a:ext cx="3932237" cy="35829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algn="ctr"/>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algn="r"/>
            <a:fld id="{523EA44C-70AF-DA47-A74F-FB3E6723A946}" type="slidenum">
              <a:rPr lang="en-US" smtClean="0"/>
              <a:pPr algn="r"/>
              <a:t>‹#›</a:t>
            </a:fld>
            <a:endParaRPr lang="en-US" dirty="0"/>
          </a:p>
        </p:txBody>
      </p:sp>
      <p:sp>
        <p:nvSpPr>
          <p:cNvPr id="10" name="Title 1"/>
          <p:cNvSpPr>
            <a:spLocks noGrp="1"/>
          </p:cNvSpPr>
          <p:nvPr>
            <p:ph type="title"/>
          </p:nvPr>
        </p:nvSpPr>
        <p:spPr>
          <a:xfrm>
            <a:off x="839788" y="457200"/>
            <a:ext cx="3932237" cy="1417319"/>
          </a:xfrm>
        </p:spPr>
        <p:txBody>
          <a:bodyPr anchor="b"/>
          <a:lstStyle>
            <a:lvl1pPr>
              <a:defRPr sz="3200"/>
            </a:lvl1pPr>
          </a:lstStyle>
          <a:p>
            <a:r>
              <a:rPr lang="en-US"/>
              <a:t>Click to edit Master title style</a:t>
            </a:r>
            <a:endParaRPr lang="en-US" dirty="0"/>
          </a:p>
        </p:txBody>
      </p:sp>
      <p:sp>
        <p:nvSpPr>
          <p:cNvPr id="11" name="Rectangle 10"/>
          <p:cNvSpPr/>
          <p:nvPr userDrawn="1"/>
        </p:nvSpPr>
        <p:spPr>
          <a:xfrm>
            <a:off x="838200" y="2057400"/>
            <a:ext cx="3933825" cy="45719"/>
          </a:xfrm>
          <a:prstGeom prst="rect">
            <a:avLst/>
          </a:prstGeom>
          <a:solidFill>
            <a:srgbClr val="FDD2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20C"/>
              </a:solidFill>
            </a:endParaRPr>
          </a:p>
        </p:txBody>
      </p:sp>
    </p:spTree>
    <p:extLst>
      <p:ext uri="{BB962C8B-B14F-4D97-AF65-F5344CB8AC3E}">
        <p14:creationId xmlns:p14="http://schemas.microsoft.com/office/powerpoint/2010/main" val="69010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52819"/>
          </a:xfrm>
        </p:spPr>
        <p:txBody>
          <a:bodyPr/>
          <a:lstStyle/>
          <a:p>
            <a:r>
              <a:rPr lang="en-US"/>
              <a:t>Click to edit Master title style</a:t>
            </a:r>
          </a:p>
        </p:txBody>
      </p:sp>
      <p:sp>
        <p:nvSpPr>
          <p:cNvPr id="3" name="Vertical Text Placeholder 2"/>
          <p:cNvSpPr>
            <a:spLocks noGrp="1"/>
          </p:cNvSpPr>
          <p:nvPr>
            <p:ph type="body" orient="vert" idx="1"/>
          </p:nvPr>
        </p:nvSpPr>
        <p:spPr>
          <a:xfrm>
            <a:off x="838200" y="1722437"/>
            <a:ext cx="10515600" cy="44545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lgn="ctr"/>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algn="r"/>
            <a:fld id="{523EA44C-70AF-DA47-A74F-FB3E6723A946}" type="slidenum">
              <a:rPr lang="en-US" smtClean="0"/>
              <a:pPr algn="r"/>
              <a:t>‹#›</a:t>
            </a:fld>
            <a:endParaRPr lang="en-US" dirty="0"/>
          </a:p>
        </p:txBody>
      </p:sp>
      <p:sp>
        <p:nvSpPr>
          <p:cNvPr id="7" name="Rectangle 6"/>
          <p:cNvSpPr/>
          <p:nvPr userDrawn="1"/>
        </p:nvSpPr>
        <p:spPr>
          <a:xfrm>
            <a:off x="838201" y="1497331"/>
            <a:ext cx="10515599" cy="45719"/>
          </a:xfrm>
          <a:prstGeom prst="rect">
            <a:avLst/>
          </a:prstGeom>
          <a:solidFill>
            <a:srgbClr val="FDD2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20C"/>
              </a:solidFill>
            </a:endParaRPr>
          </a:p>
        </p:txBody>
      </p:sp>
    </p:spTree>
    <p:extLst>
      <p:ext uri="{BB962C8B-B14F-4D97-AF65-F5344CB8AC3E}">
        <p14:creationId xmlns:p14="http://schemas.microsoft.com/office/powerpoint/2010/main" val="107205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61238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algn="ctr"/>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lgn="r">
              <a:defRPr/>
            </a:lvl1pPr>
          </a:lstStyle>
          <a:p>
            <a:fld id="{523EA44C-70AF-DA47-A74F-FB3E6723A946}" type="slidenum">
              <a:rPr lang="en-US" smtClean="0"/>
              <a:pPr/>
              <a:t>‹#›</a:t>
            </a:fld>
            <a:endParaRPr lang="en-US" dirty="0"/>
          </a:p>
        </p:txBody>
      </p:sp>
      <p:sp>
        <p:nvSpPr>
          <p:cNvPr id="7" name="Rectangle 6"/>
          <p:cNvSpPr/>
          <p:nvPr userDrawn="1"/>
        </p:nvSpPr>
        <p:spPr>
          <a:xfrm rot="5400000">
            <a:off x="5681821" y="3248184"/>
            <a:ext cx="5811838" cy="45719"/>
          </a:xfrm>
          <a:prstGeom prst="rect">
            <a:avLst/>
          </a:prstGeom>
          <a:solidFill>
            <a:srgbClr val="FDD2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DD20C"/>
              </a:solidFill>
            </a:endParaRPr>
          </a:p>
        </p:txBody>
      </p:sp>
    </p:spTree>
    <p:extLst>
      <p:ext uri="{BB962C8B-B14F-4D97-AF65-F5344CB8AC3E}">
        <p14:creationId xmlns:p14="http://schemas.microsoft.com/office/powerpoint/2010/main" val="68999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3"/>
          <p:cNvSpPr>
            <a:spLocks noGrp="1"/>
          </p:cNvSpPr>
          <p:nvPr>
            <p:ph type="dt" sz="half" idx="2"/>
          </p:nvPr>
        </p:nvSpPr>
        <p:spPr>
          <a:xfrm>
            <a:off x="838200" y="6356350"/>
            <a:ext cx="2743200" cy="365125"/>
          </a:xfrm>
          <a:prstGeom prst="rect">
            <a:avLst/>
          </a:prstGeom>
        </p:spPr>
        <p:txBody>
          <a:bodyPr/>
          <a:lstStyle>
            <a:lvl1pPr>
              <a:defRPr sz="1600">
                <a:latin typeface="Roboto" charset="0"/>
                <a:ea typeface="Roboto" charset="0"/>
                <a:cs typeface="Roboto" charset="0"/>
              </a:defRPr>
            </a:lvl1pPr>
          </a:lstStyle>
          <a:p>
            <a:endParaRPr lang="en-US" dirty="0"/>
          </a:p>
        </p:txBody>
      </p:sp>
      <p:sp>
        <p:nvSpPr>
          <p:cNvPr id="11" name="Footer Placeholder 4"/>
          <p:cNvSpPr>
            <a:spLocks noGrp="1"/>
          </p:cNvSpPr>
          <p:nvPr>
            <p:ph type="ftr" sz="quarter" idx="3"/>
          </p:nvPr>
        </p:nvSpPr>
        <p:spPr>
          <a:xfrm>
            <a:off x="4038600" y="6356350"/>
            <a:ext cx="4114800" cy="365125"/>
          </a:xfrm>
          <a:prstGeom prst="rect">
            <a:avLst/>
          </a:prstGeom>
        </p:spPr>
        <p:txBody>
          <a:bodyPr/>
          <a:lstStyle>
            <a:lvl1pPr>
              <a:defRPr sz="1400" u="none">
                <a:solidFill>
                  <a:srgbClr val="0078C1"/>
                </a:solidFill>
                <a:latin typeface="Roboto" charset="0"/>
                <a:ea typeface="Roboto" charset="0"/>
                <a:cs typeface="Roboto" charset="0"/>
              </a:defRPr>
            </a:lvl1pPr>
          </a:lstStyle>
          <a:p>
            <a:pPr algn="ctr"/>
            <a:endParaRPr lang="en-US" dirty="0"/>
          </a:p>
        </p:txBody>
      </p:sp>
      <p:sp>
        <p:nvSpPr>
          <p:cNvPr id="12" name="Slide Number Placeholder 5"/>
          <p:cNvSpPr>
            <a:spLocks noGrp="1"/>
          </p:cNvSpPr>
          <p:nvPr>
            <p:ph type="sldNum" sz="quarter" idx="4"/>
          </p:nvPr>
        </p:nvSpPr>
        <p:spPr>
          <a:xfrm>
            <a:off x="8610600" y="6356350"/>
            <a:ext cx="2743200" cy="365125"/>
          </a:xfrm>
          <a:prstGeom prst="rect">
            <a:avLst/>
          </a:prstGeom>
        </p:spPr>
        <p:txBody>
          <a:bodyPr/>
          <a:lstStyle>
            <a:lvl1pPr>
              <a:defRPr sz="1600" b="1" i="0">
                <a:latin typeface="DIN OT" charset="0"/>
                <a:ea typeface="DIN OT" charset="0"/>
                <a:cs typeface="DIN OT" charset="0"/>
              </a:defRPr>
            </a:lvl1pPr>
          </a:lstStyle>
          <a:p>
            <a:pPr algn="r"/>
            <a:fld id="{4152FA69-0BC3-A94A-8E95-5460021E4D0A}" type="slidenum">
              <a:rPr lang="en-US" smtClean="0"/>
              <a:pPr algn="r"/>
              <a:t>‹#›</a:t>
            </a:fld>
            <a:endParaRPr lang="en-US" dirty="0"/>
          </a:p>
        </p:txBody>
      </p:sp>
    </p:spTree>
    <p:extLst>
      <p:ext uri="{BB962C8B-B14F-4D97-AF65-F5344CB8AC3E}">
        <p14:creationId xmlns:p14="http://schemas.microsoft.com/office/powerpoint/2010/main" val="348971682"/>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5" r:id="rId5"/>
    <p:sldLayoutId id="2147483660" r:id="rId6"/>
    <p:sldLayoutId id="2147483656" r:id="rId7"/>
    <p:sldLayoutId id="2147483657" r:id="rId8"/>
    <p:sldLayoutId id="2147483658" r:id="rId9"/>
    <p:sldLayoutId id="2147483659" r:id="rId10"/>
  </p:sldLayoutIdLst>
  <p:hf hdr="0" ftr="0" dt="0"/>
  <p:txStyles>
    <p:titleStyle>
      <a:lvl1pPr algn="l" defTabSz="914400" rtl="0" eaLnBrk="1" latinLnBrk="0" hangingPunct="1">
        <a:lnSpc>
          <a:spcPct val="90000"/>
        </a:lnSpc>
        <a:spcBef>
          <a:spcPct val="0"/>
        </a:spcBef>
        <a:buNone/>
        <a:defRPr sz="3600" b="1" kern="1200">
          <a:solidFill>
            <a:srgbClr val="0078C1"/>
          </a:solidFill>
          <a:latin typeface="DINOT" charset="0"/>
          <a:ea typeface="DINOT" charset="0"/>
          <a:cs typeface="DINOT" charset="0"/>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Roboto" charset="0"/>
          <a:ea typeface="Roboto" charset="0"/>
          <a:cs typeface="Roboto" charset="0"/>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Roboto" charset="0"/>
          <a:ea typeface="Roboto" charset="0"/>
          <a:cs typeface="Roboto" charset="0"/>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Roboto" charset="0"/>
          <a:ea typeface="Roboto" charset="0"/>
          <a:cs typeface="Roboto" charset="0"/>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Roboto" charset="0"/>
          <a:ea typeface="Roboto" charset="0"/>
          <a:cs typeface="Roboto" charset="0"/>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Roboto" charset="0"/>
          <a:ea typeface="Roboto" charset="0"/>
          <a:cs typeface="Roboto"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1B5274-ED6D-4F61-85DE-FC63F35EE453}"/>
              </a:ext>
            </a:extLst>
          </p:cNvPr>
          <p:cNvSpPr>
            <a:spLocks noGrp="1"/>
          </p:cNvSpPr>
          <p:nvPr>
            <p:ph type="ctrTitle"/>
          </p:nvPr>
        </p:nvSpPr>
        <p:spPr>
          <a:xfrm>
            <a:off x="1524000" y="2164079"/>
            <a:ext cx="9144000" cy="1965961"/>
          </a:xfrm>
        </p:spPr>
        <p:txBody>
          <a:bodyPr>
            <a:normAutofit/>
          </a:bodyPr>
          <a:lstStyle/>
          <a:p>
            <a:r>
              <a:rPr lang="en-US" sz="4000" dirty="0"/>
              <a:t>SEIA Perspective on</a:t>
            </a:r>
            <a:br>
              <a:rPr lang="en-US" sz="4000" dirty="0"/>
            </a:br>
            <a:r>
              <a:rPr lang="en-US" sz="4000" dirty="0"/>
              <a:t>Smart Inverter Functions</a:t>
            </a:r>
            <a:endParaRPr lang="en-US" dirty="0"/>
          </a:p>
        </p:txBody>
      </p:sp>
      <p:sp>
        <p:nvSpPr>
          <p:cNvPr id="3" name="Subtitle 2">
            <a:extLst>
              <a:ext uri="{FF2B5EF4-FFF2-40B4-BE49-F238E27FC236}">
                <a16:creationId xmlns:a16="http://schemas.microsoft.com/office/drawing/2014/main" xmlns="" id="{5617BA57-3656-4F4D-9FFF-92832EFBE3FE}"/>
              </a:ext>
            </a:extLst>
          </p:cNvPr>
          <p:cNvSpPr>
            <a:spLocks noGrp="1"/>
          </p:cNvSpPr>
          <p:nvPr>
            <p:ph type="subTitle" idx="1"/>
          </p:nvPr>
        </p:nvSpPr>
        <p:spPr>
          <a:xfrm>
            <a:off x="1639491" y="4382162"/>
            <a:ext cx="9144000" cy="2064357"/>
          </a:xfrm>
        </p:spPr>
        <p:txBody>
          <a:bodyPr>
            <a:normAutofit fontScale="92500" lnSpcReduction="20000"/>
          </a:bodyPr>
          <a:lstStyle/>
          <a:p>
            <a:r>
              <a:rPr lang="en-US" sz="2800" dirty="0"/>
              <a:t>Brandon Smithwood, SEIA</a:t>
            </a:r>
          </a:p>
          <a:p>
            <a:r>
              <a:rPr lang="en-US" sz="2800" dirty="0"/>
              <a:t>Damon Franz, Tesla</a:t>
            </a:r>
          </a:p>
          <a:p>
            <a:endParaRPr lang="en-US" sz="2800" dirty="0"/>
          </a:p>
          <a:p>
            <a:endParaRPr lang="en-US" sz="2800" dirty="0"/>
          </a:p>
          <a:p>
            <a:r>
              <a:rPr lang="en-US" sz="2400" dirty="0">
                <a:solidFill>
                  <a:schemeClr val="tx1"/>
                </a:solidFill>
              </a:rPr>
              <a:t>August 15, 2017</a:t>
            </a:r>
          </a:p>
        </p:txBody>
      </p:sp>
    </p:spTree>
    <p:extLst>
      <p:ext uri="{BB962C8B-B14F-4D97-AF65-F5344CB8AC3E}">
        <p14:creationId xmlns:p14="http://schemas.microsoft.com/office/powerpoint/2010/main" val="13651841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xmlns="" id="{1F0651FC-93F8-4D9B-AC64-561A9997F724}"/>
              </a:ext>
            </a:extLst>
          </p:cNvPr>
          <p:cNvSpPr>
            <a:spLocks noGrp="1"/>
          </p:cNvSpPr>
          <p:nvPr>
            <p:ph type="title"/>
          </p:nvPr>
        </p:nvSpPr>
        <p:spPr/>
        <p:txBody>
          <a:bodyPr/>
          <a:lstStyle/>
          <a:p>
            <a:r>
              <a:rPr lang="en-US" dirty="0"/>
              <a:t>Smart Inverter Enabled Locational Benefits</a:t>
            </a:r>
          </a:p>
        </p:txBody>
      </p:sp>
      <p:sp>
        <p:nvSpPr>
          <p:cNvPr id="6" name="Content Placeholder 5">
            <a:extLst>
              <a:ext uri="{FF2B5EF4-FFF2-40B4-BE49-F238E27FC236}">
                <a16:creationId xmlns:a16="http://schemas.microsoft.com/office/drawing/2014/main" xmlns="" id="{ACDD7B40-911F-4A53-A4EF-766641B7511A}"/>
              </a:ext>
            </a:extLst>
          </p:cNvPr>
          <p:cNvSpPr>
            <a:spLocks noGrp="1"/>
          </p:cNvSpPr>
          <p:nvPr>
            <p:ph idx="1"/>
          </p:nvPr>
        </p:nvSpPr>
        <p:spPr/>
        <p:txBody>
          <a:bodyPr/>
          <a:lstStyle/>
          <a:p>
            <a:pPr marL="514350" indent="-514350">
              <a:buAutoNum type="arabicParenR"/>
            </a:pPr>
            <a:r>
              <a:rPr lang="en-US" dirty="0"/>
              <a:t>Avoidance of investments needed to maintain voltages within Rule 2 limits</a:t>
            </a:r>
          </a:p>
          <a:p>
            <a:pPr marL="514350" indent="-514350">
              <a:buAutoNum type="arabicParenR"/>
            </a:pPr>
            <a:r>
              <a:rPr lang="en-US" dirty="0"/>
              <a:t>Enhanced Conservation Voltage Reduction</a:t>
            </a:r>
          </a:p>
          <a:p>
            <a:pPr marL="514350" indent="-514350">
              <a:buAutoNum type="arabicParenR"/>
            </a:pPr>
            <a:r>
              <a:rPr lang="en-US" dirty="0"/>
              <a:t>Data Services/Situational Awareness (June 7</a:t>
            </a:r>
            <a:r>
              <a:rPr lang="en-US" baseline="30000" dirty="0"/>
              <a:t>th</a:t>
            </a:r>
            <a:r>
              <a:rPr lang="en-US" dirty="0"/>
              <a:t> ACR Group 3 item)</a:t>
            </a:r>
          </a:p>
        </p:txBody>
      </p:sp>
      <p:sp>
        <p:nvSpPr>
          <p:cNvPr id="4" name="Slide Number Placeholder 3">
            <a:extLst>
              <a:ext uri="{FF2B5EF4-FFF2-40B4-BE49-F238E27FC236}">
                <a16:creationId xmlns:a16="http://schemas.microsoft.com/office/drawing/2014/main" xmlns="" id="{9CBA9C5E-9054-4679-A15E-B8458AECB418}"/>
              </a:ext>
            </a:extLst>
          </p:cNvPr>
          <p:cNvSpPr>
            <a:spLocks noGrp="1"/>
          </p:cNvSpPr>
          <p:nvPr>
            <p:ph type="sldNum" sz="quarter" idx="12"/>
          </p:nvPr>
        </p:nvSpPr>
        <p:spPr/>
        <p:txBody>
          <a:bodyPr/>
          <a:lstStyle/>
          <a:p>
            <a:pPr algn="r"/>
            <a:fld id="{4152FA69-0BC3-A94A-8E95-5460021E4D0A}" type="slidenum">
              <a:rPr lang="en-US" smtClean="0"/>
              <a:pPr algn="r"/>
              <a:t>2</a:t>
            </a:fld>
            <a:endParaRPr lang="en-US" dirty="0"/>
          </a:p>
        </p:txBody>
      </p:sp>
    </p:spTree>
    <p:extLst>
      <p:ext uri="{BB962C8B-B14F-4D97-AF65-F5344CB8AC3E}">
        <p14:creationId xmlns:p14="http://schemas.microsoft.com/office/powerpoint/2010/main" val="4185397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Conservation Voltage Reduction</a:t>
            </a:r>
            <a:endParaRPr lang="en-US" dirty="0"/>
          </a:p>
        </p:txBody>
      </p:sp>
      <p:sp>
        <p:nvSpPr>
          <p:cNvPr id="4" name="Slide Number Placeholder 3"/>
          <p:cNvSpPr>
            <a:spLocks noGrp="1"/>
          </p:cNvSpPr>
          <p:nvPr>
            <p:ph type="sldNum" sz="quarter" idx="12"/>
          </p:nvPr>
        </p:nvSpPr>
        <p:spPr/>
        <p:txBody>
          <a:bodyPr/>
          <a:lstStyle/>
          <a:p>
            <a:fld id="{4152FA69-0BC3-A94A-8E95-5460021E4D0A}" type="slidenum">
              <a:rPr lang="en-US" smtClean="0"/>
              <a:pPr/>
              <a:t>3</a:t>
            </a:fld>
            <a:endParaRPr lang="en-US" dirty="0"/>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6090" t="32542" r="26607" b="17890"/>
          <a:stretch/>
        </p:blipFill>
        <p:spPr bwMode="auto">
          <a:xfrm>
            <a:off x="1330037" y="1471479"/>
            <a:ext cx="8116185" cy="47838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2799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Conservation Voltage Reduction</a:t>
            </a:r>
            <a:endParaRPr lang="en-US" dirty="0"/>
          </a:p>
        </p:txBody>
      </p:sp>
      <p:sp>
        <p:nvSpPr>
          <p:cNvPr id="4" name="Slide Number Placeholder 3"/>
          <p:cNvSpPr>
            <a:spLocks noGrp="1"/>
          </p:cNvSpPr>
          <p:nvPr>
            <p:ph type="sldNum" sz="quarter" idx="12"/>
          </p:nvPr>
        </p:nvSpPr>
        <p:spPr/>
        <p:txBody>
          <a:bodyPr/>
          <a:lstStyle/>
          <a:p>
            <a:fld id="{4152FA69-0BC3-A94A-8E95-5460021E4D0A}" type="slidenum">
              <a:rPr lang="en-US" smtClean="0"/>
              <a:pPr/>
              <a:t>4</a:t>
            </a:fld>
            <a:endParaRPr lang="en-US" dirty="0"/>
          </a:p>
        </p:txBody>
      </p:sp>
      <p:pic>
        <p:nvPicPr>
          <p:cNvPr id="205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2039" t="37203" r="21185" b="37167"/>
          <a:stretch/>
        </p:blipFill>
        <p:spPr bwMode="auto">
          <a:xfrm>
            <a:off x="2447059" y="1371600"/>
            <a:ext cx="4951268" cy="1257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25999" r="22568" b="17903"/>
          <a:stretch/>
        </p:blipFill>
        <p:spPr bwMode="auto">
          <a:xfrm>
            <a:off x="2732809" y="2876044"/>
            <a:ext cx="4665518" cy="2807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3391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BA2204-E285-4623-917D-9A4A6B78FA30}"/>
              </a:ext>
            </a:extLst>
          </p:cNvPr>
          <p:cNvSpPr>
            <a:spLocks noGrp="1"/>
          </p:cNvSpPr>
          <p:nvPr>
            <p:ph type="title"/>
          </p:nvPr>
        </p:nvSpPr>
        <p:spPr>
          <a:xfrm>
            <a:off x="838200" y="303212"/>
            <a:ext cx="10515600" cy="692150"/>
          </a:xfrm>
        </p:spPr>
        <p:txBody>
          <a:bodyPr>
            <a:normAutofit/>
          </a:bodyPr>
          <a:lstStyle/>
          <a:p>
            <a:r>
              <a:rPr lang="en-US" dirty="0"/>
              <a:t>Avoidance of Investments to Maintain </a:t>
            </a:r>
            <a:r>
              <a:rPr lang="en-US" dirty="0" smtClean="0"/>
              <a:t>Voltages</a:t>
            </a:r>
            <a:endParaRPr lang="en-US" dirty="0"/>
          </a:p>
        </p:txBody>
      </p:sp>
      <p:sp>
        <p:nvSpPr>
          <p:cNvPr id="3" name="Content Placeholder 2">
            <a:extLst>
              <a:ext uri="{FF2B5EF4-FFF2-40B4-BE49-F238E27FC236}">
                <a16:creationId xmlns:a16="http://schemas.microsoft.com/office/drawing/2014/main" xmlns="" id="{782B11E8-738B-4D93-B5D1-B4AB4E42EB91}"/>
              </a:ext>
            </a:extLst>
          </p:cNvPr>
          <p:cNvSpPr>
            <a:spLocks noGrp="1"/>
          </p:cNvSpPr>
          <p:nvPr>
            <p:ph idx="1"/>
          </p:nvPr>
        </p:nvSpPr>
        <p:spPr/>
        <p:txBody>
          <a:bodyPr>
            <a:normAutofit lnSpcReduction="10000"/>
          </a:bodyPr>
          <a:lstStyle/>
          <a:p>
            <a:r>
              <a:rPr lang="en-US" dirty="0"/>
              <a:t>Value: DERs can avoid investments in voltage management equipment </a:t>
            </a:r>
          </a:p>
          <a:p>
            <a:pPr lvl="1"/>
            <a:r>
              <a:rPr lang="en-US" dirty="0"/>
              <a:t>Equipment:</a:t>
            </a:r>
          </a:p>
          <a:p>
            <a:pPr lvl="2"/>
            <a:r>
              <a:rPr lang="en-US" dirty="0"/>
              <a:t>Load tap changers</a:t>
            </a:r>
          </a:p>
          <a:p>
            <a:pPr lvl="2"/>
            <a:r>
              <a:rPr lang="en-US" dirty="0"/>
              <a:t>Capacitors </a:t>
            </a:r>
          </a:p>
          <a:p>
            <a:pPr lvl="2"/>
            <a:r>
              <a:rPr lang="en-US" dirty="0"/>
              <a:t>Line regulators</a:t>
            </a:r>
          </a:p>
          <a:p>
            <a:pPr lvl="2"/>
            <a:r>
              <a:rPr lang="en-US" dirty="0"/>
              <a:t>Line </a:t>
            </a:r>
            <a:r>
              <a:rPr lang="en-US" dirty="0" err="1"/>
              <a:t>reconductoring</a:t>
            </a:r>
            <a:endParaRPr lang="en-US" dirty="0"/>
          </a:p>
          <a:p>
            <a:r>
              <a:rPr lang="en-US" dirty="0"/>
              <a:t>There is a need for a 8760 VAR profile to capture ability of inverters to manage voltage through production or absorption of reactive power</a:t>
            </a:r>
          </a:p>
          <a:p>
            <a:pPr lvl="1"/>
            <a:r>
              <a:rPr lang="en-US" dirty="0"/>
              <a:t>Currently the LNBA only captures voltage management benefits that come from reducing load</a:t>
            </a:r>
          </a:p>
          <a:p>
            <a:pPr lvl="1"/>
            <a:r>
              <a:rPr lang="en-US" dirty="0"/>
              <a:t>SEIA is looking forward to the IOU’s development of this VAR profile</a:t>
            </a:r>
          </a:p>
        </p:txBody>
      </p:sp>
      <p:sp>
        <p:nvSpPr>
          <p:cNvPr id="4" name="Slide Number Placeholder 3">
            <a:extLst>
              <a:ext uri="{FF2B5EF4-FFF2-40B4-BE49-F238E27FC236}">
                <a16:creationId xmlns:a16="http://schemas.microsoft.com/office/drawing/2014/main" xmlns="" id="{B1CED40E-53E1-489A-8542-67929844EBB4}"/>
              </a:ext>
            </a:extLst>
          </p:cNvPr>
          <p:cNvSpPr>
            <a:spLocks noGrp="1"/>
          </p:cNvSpPr>
          <p:nvPr>
            <p:ph type="sldNum" sz="quarter" idx="12"/>
          </p:nvPr>
        </p:nvSpPr>
        <p:spPr/>
        <p:txBody>
          <a:bodyPr/>
          <a:lstStyle/>
          <a:p>
            <a:fld id="{4152FA69-0BC3-A94A-8E95-5460021E4D0A}" type="slidenum">
              <a:rPr lang="en-US" smtClean="0"/>
              <a:pPr/>
              <a:t>5</a:t>
            </a:fld>
            <a:endParaRPr lang="en-US" dirty="0"/>
          </a:p>
        </p:txBody>
      </p:sp>
    </p:spTree>
    <p:extLst>
      <p:ext uri="{BB962C8B-B14F-4D97-AF65-F5344CB8AC3E}">
        <p14:creationId xmlns:p14="http://schemas.microsoft.com/office/powerpoint/2010/main" val="3795319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9E9589-4AB5-4287-82AE-CD39B278AF27}"/>
              </a:ext>
            </a:extLst>
          </p:cNvPr>
          <p:cNvSpPr>
            <a:spLocks noGrp="1"/>
          </p:cNvSpPr>
          <p:nvPr>
            <p:ph type="title"/>
          </p:nvPr>
        </p:nvSpPr>
        <p:spPr/>
        <p:txBody>
          <a:bodyPr/>
          <a:lstStyle/>
          <a:p>
            <a:r>
              <a:rPr lang="en-US" dirty="0"/>
              <a:t>Conservation Voltage Reduction (IOU Positions)</a:t>
            </a:r>
          </a:p>
        </p:txBody>
      </p:sp>
      <p:sp>
        <p:nvSpPr>
          <p:cNvPr id="3" name="Content Placeholder 2">
            <a:extLst>
              <a:ext uri="{FF2B5EF4-FFF2-40B4-BE49-F238E27FC236}">
                <a16:creationId xmlns:a16="http://schemas.microsoft.com/office/drawing/2014/main" xmlns="" id="{F7E8179F-9E6D-4168-ADD2-5330213D35CB}"/>
              </a:ext>
            </a:extLst>
          </p:cNvPr>
          <p:cNvSpPr>
            <a:spLocks noGrp="1"/>
          </p:cNvSpPr>
          <p:nvPr>
            <p:ph idx="1"/>
          </p:nvPr>
        </p:nvSpPr>
        <p:spPr/>
        <p:txBody>
          <a:bodyPr/>
          <a:lstStyle/>
          <a:p>
            <a:r>
              <a:rPr lang="en-US" dirty="0"/>
              <a:t>PG&amp;E:  </a:t>
            </a:r>
          </a:p>
          <a:p>
            <a:pPr lvl="1"/>
            <a:r>
              <a:rPr lang="en-US" b="1" dirty="0"/>
              <a:t>Quantifying this potential additional savings on any particular circuit requires understanding the extent to which CVR has already been achieved under standard practice. </a:t>
            </a:r>
            <a:r>
              <a:rPr lang="en-US" dirty="0"/>
              <a:t>Any incremental CVR benefits beyond standard practice are highly dependent on a variety of factors specific to that circuit and the customer end use devices that are on that circuit. </a:t>
            </a:r>
          </a:p>
          <a:p>
            <a:pPr lvl="1"/>
            <a:r>
              <a:rPr lang="en-US" dirty="0"/>
              <a:t>One simple method to estimate CVR energy savings is to use the CVR factor, which is the ratio of percent energy savings to percent voltage reduction: [percent energy savings] = [CVR Factor] x [percent voltage reduction]. (PG&amp;E DRP Demonstration B Final Report, P. 15)</a:t>
            </a:r>
          </a:p>
          <a:p>
            <a:pPr lvl="1"/>
            <a:endParaRPr lang="en-US" dirty="0"/>
          </a:p>
        </p:txBody>
      </p:sp>
      <p:sp>
        <p:nvSpPr>
          <p:cNvPr id="4" name="Slide Number Placeholder 3">
            <a:extLst>
              <a:ext uri="{FF2B5EF4-FFF2-40B4-BE49-F238E27FC236}">
                <a16:creationId xmlns:a16="http://schemas.microsoft.com/office/drawing/2014/main" xmlns="" id="{34FCE06A-7063-48F5-B485-A68B602B597A}"/>
              </a:ext>
            </a:extLst>
          </p:cNvPr>
          <p:cNvSpPr>
            <a:spLocks noGrp="1"/>
          </p:cNvSpPr>
          <p:nvPr>
            <p:ph type="sldNum" sz="quarter" idx="12"/>
          </p:nvPr>
        </p:nvSpPr>
        <p:spPr/>
        <p:txBody>
          <a:bodyPr/>
          <a:lstStyle/>
          <a:p>
            <a:fld id="{4152FA69-0BC3-A94A-8E95-5460021E4D0A}" type="slidenum">
              <a:rPr lang="en-US" smtClean="0"/>
              <a:pPr/>
              <a:t>6</a:t>
            </a:fld>
            <a:endParaRPr lang="en-US" dirty="0"/>
          </a:p>
        </p:txBody>
      </p:sp>
    </p:spTree>
    <p:extLst>
      <p:ext uri="{BB962C8B-B14F-4D97-AF65-F5344CB8AC3E}">
        <p14:creationId xmlns:p14="http://schemas.microsoft.com/office/powerpoint/2010/main" val="3707310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7D02C4-D3B4-42C7-8AE1-CB88F114EA69}"/>
              </a:ext>
            </a:extLst>
          </p:cNvPr>
          <p:cNvSpPr>
            <a:spLocks noGrp="1"/>
          </p:cNvSpPr>
          <p:nvPr>
            <p:ph type="title"/>
          </p:nvPr>
        </p:nvSpPr>
        <p:spPr/>
        <p:txBody>
          <a:bodyPr>
            <a:normAutofit/>
          </a:bodyPr>
          <a:lstStyle/>
          <a:p>
            <a:r>
              <a:rPr lang="en-US" dirty="0"/>
              <a:t>Conservation Voltage Reduction (IOU Positions)</a:t>
            </a:r>
          </a:p>
        </p:txBody>
      </p:sp>
      <p:sp>
        <p:nvSpPr>
          <p:cNvPr id="3" name="Content Placeholder 2">
            <a:extLst>
              <a:ext uri="{FF2B5EF4-FFF2-40B4-BE49-F238E27FC236}">
                <a16:creationId xmlns:a16="http://schemas.microsoft.com/office/drawing/2014/main" xmlns="" id="{4C1C3256-38DC-4B56-8A7E-7CAFD52680FD}"/>
              </a:ext>
            </a:extLst>
          </p:cNvPr>
          <p:cNvSpPr>
            <a:spLocks noGrp="1"/>
          </p:cNvSpPr>
          <p:nvPr>
            <p:ph idx="1"/>
          </p:nvPr>
        </p:nvSpPr>
        <p:spPr/>
        <p:txBody>
          <a:bodyPr>
            <a:normAutofit/>
          </a:bodyPr>
          <a:lstStyle/>
          <a:p>
            <a:r>
              <a:rPr lang="en-US" dirty="0"/>
              <a:t>SCE: </a:t>
            </a:r>
          </a:p>
          <a:p>
            <a:pPr lvl="1"/>
            <a:r>
              <a:rPr lang="en-US" b="1" dirty="0"/>
              <a:t>SCE  needs  to  perform  detailed  engineering  analysis and field research which involve extensive testing over an extended period of time in  order  to  accurately  evaluate  the  benefit  </a:t>
            </a:r>
            <a:r>
              <a:rPr lang="en-US" dirty="0"/>
              <a:t>of  CVR  and/or  VVO  in  its  own  system. In addition, </a:t>
            </a:r>
            <a:r>
              <a:rPr lang="en-US" b="1" dirty="0"/>
              <a:t>necessary communications and controls will be   required to enable the functionalities  </a:t>
            </a:r>
            <a:r>
              <a:rPr lang="en-US" dirty="0"/>
              <a:t>and  full  benefits  of  the  program.  Therefore,  CVR  and  VVO  are  not  currently estimated or otherwise included in Demo B LNBA values. (SCE LNBA Demo Final Report, P. 16)</a:t>
            </a:r>
          </a:p>
          <a:p>
            <a:pPr lvl="1"/>
            <a:endParaRPr lang="en-US" dirty="0"/>
          </a:p>
        </p:txBody>
      </p:sp>
      <p:sp>
        <p:nvSpPr>
          <p:cNvPr id="4" name="Slide Number Placeholder 3">
            <a:extLst>
              <a:ext uri="{FF2B5EF4-FFF2-40B4-BE49-F238E27FC236}">
                <a16:creationId xmlns:a16="http://schemas.microsoft.com/office/drawing/2014/main" xmlns="" id="{E955E187-52E4-475B-B5E7-7B157854F48A}"/>
              </a:ext>
            </a:extLst>
          </p:cNvPr>
          <p:cNvSpPr>
            <a:spLocks noGrp="1"/>
          </p:cNvSpPr>
          <p:nvPr>
            <p:ph type="sldNum" sz="quarter" idx="12"/>
          </p:nvPr>
        </p:nvSpPr>
        <p:spPr/>
        <p:txBody>
          <a:bodyPr/>
          <a:lstStyle/>
          <a:p>
            <a:fld id="{4152FA69-0BC3-A94A-8E95-5460021E4D0A}" type="slidenum">
              <a:rPr lang="en-US" smtClean="0"/>
              <a:pPr/>
              <a:t>7</a:t>
            </a:fld>
            <a:endParaRPr lang="en-US" dirty="0"/>
          </a:p>
        </p:txBody>
      </p:sp>
    </p:spTree>
    <p:extLst>
      <p:ext uri="{BB962C8B-B14F-4D97-AF65-F5344CB8AC3E}">
        <p14:creationId xmlns:p14="http://schemas.microsoft.com/office/powerpoint/2010/main" val="3298706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F9ADB6-F591-407E-972F-0E5546DD5F06}"/>
              </a:ext>
            </a:extLst>
          </p:cNvPr>
          <p:cNvSpPr>
            <a:spLocks noGrp="1"/>
          </p:cNvSpPr>
          <p:nvPr>
            <p:ph type="title"/>
          </p:nvPr>
        </p:nvSpPr>
        <p:spPr/>
        <p:txBody>
          <a:bodyPr/>
          <a:lstStyle/>
          <a:p>
            <a:r>
              <a:rPr lang="en-US" dirty="0"/>
              <a:t>Conservation Voltage Reduction (IOU Positions)</a:t>
            </a:r>
          </a:p>
        </p:txBody>
      </p:sp>
      <p:sp>
        <p:nvSpPr>
          <p:cNvPr id="3" name="Content Placeholder 2">
            <a:extLst>
              <a:ext uri="{FF2B5EF4-FFF2-40B4-BE49-F238E27FC236}">
                <a16:creationId xmlns:a16="http://schemas.microsoft.com/office/drawing/2014/main" xmlns="" id="{A1D53818-85CC-4525-AF48-5D111BE418D9}"/>
              </a:ext>
            </a:extLst>
          </p:cNvPr>
          <p:cNvSpPr>
            <a:spLocks noGrp="1"/>
          </p:cNvSpPr>
          <p:nvPr>
            <p:ph idx="1"/>
          </p:nvPr>
        </p:nvSpPr>
        <p:spPr/>
        <p:txBody>
          <a:bodyPr>
            <a:normAutofit fontScale="92500" lnSpcReduction="10000"/>
          </a:bodyPr>
          <a:lstStyle/>
          <a:p>
            <a:r>
              <a:rPr lang="en-US" dirty="0"/>
              <a:t>SDG&amp;E</a:t>
            </a:r>
          </a:p>
          <a:p>
            <a:pPr lvl="1"/>
            <a:r>
              <a:rPr lang="en-US" dirty="0"/>
              <a:t>Additional CVR-based energy consumption reduction beyond that achieved by standard practice may be achieved by more sophisticated voltage controls, such as those that enable VVO. The problem with crediting DERs for avoided costs through CVR, however, is twofold. First, </a:t>
            </a:r>
            <a:r>
              <a:rPr lang="en-US" b="1" dirty="0"/>
              <a:t>quantifying the potential savings on any particular circuit requires thorough knowledge of how voltage level effects consumption which is highly dependent on a variety of factors specific to that circuit and the customer end use devices that are on that circuit. </a:t>
            </a:r>
            <a:r>
              <a:rPr lang="en-US" dirty="0"/>
              <a:t>Second, to achieve CVR</a:t>
            </a:r>
            <a:r>
              <a:rPr lang="en-US" b="1" dirty="0"/>
              <a:t>, DERs must be working in concert and be coordinated with utility devices; so CVR is a service that DERs individually cannot effectively provide. </a:t>
            </a:r>
            <a:r>
              <a:rPr lang="en-US" dirty="0"/>
              <a:t>In addition to this, the avoided costs are mainly on the customer end and are not incremental investments. </a:t>
            </a:r>
            <a:r>
              <a:rPr lang="en-US" b="1" dirty="0"/>
              <a:t>The two benefits would include the minor reduction in capacity constraints and the small reduction in losses due to less demand, which to accurately calculate would require rigorous dynamic </a:t>
            </a:r>
            <a:r>
              <a:rPr lang="en-US" b="1" dirty="0" err="1"/>
              <a:t>powerflow</a:t>
            </a:r>
            <a:r>
              <a:rPr lang="en-US" b="1" dirty="0"/>
              <a:t> studies. </a:t>
            </a:r>
            <a:r>
              <a:rPr lang="en-US" dirty="0"/>
              <a:t>(SDG&amp;E DRP Demonstration B Final Report, P. 12)</a:t>
            </a:r>
          </a:p>
          <a:p>
            <a:pPr lvl="1"/>
            <a:endParaRPr lang="en-US" dirty="0"/>
          </a:p>
        </p:txBody>
      </p:sp>
      <p:sp>
        <p:nvSpPr>
          <p:cNvPr id="4" name="Slide Number Placeholder 3">
            <a:extLst>
              <a:ext uri="{FF2B5EF4-FFF2-40B4-BE49-F238E27FC236}">
                <a16:creationId xmlns:a16="http://schemas.microsoft.com/office/drawing/2014/main" xmlns="" id="{0B82BCE9-A8D3-4DD4-8D0C-3EF96AC2FE33}"/>
              </a:ext>
            </a:extLst>
          </p:cNvPr>
          <p:cNvSpPr>
            <a:spLocks noGrp="1"/>
          </p:cNvSpPr>
          <p:nvPr>
            <p:ph type="sldNum" sz="quarter" idx="12"/>
          </p:nvPr>
        </p:nvSpPr>
        <p:spPr/>
        <p:txBody>
          <a:bodyPr/>
          <a:lstStyle/>
          <a:p>
            <a:fld id="{4152FA69-0BC3-A94A-8E95-5460021E4D0A}" type="slidenum">
              <a:rPr lang="en-US" smtClean="0"/>
              <a:pPr/>
              <a:t>8</a:t>
            </a:fld>
            <a:endParaRPr lang="en-US" dirty="0"/>
          </a:p>
        </p:txBody>
      </p:sp>
    </p:spTree>
    <p:extLst>
      <p:ext uri="{BB962C8B-B14F-4D97-AF65-F5344CB8AC3E}">
        <p14:creationId xmlns:p14="http://schemas.microsoft.com/office/powerpoint/2010/main" val="1935841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ECD385-5F54-42BC-9A4D-3D061302D883}"/>
              </a:ext>
            </a:extLst>
          </p:cNvPr>
          <p:cNvSpPr>
            <a:spLocks noGrp="1"/>
          </p:cNvSpPr>
          <p:nvPr>
            <p:ph type="title"/>
          </p:nvPr>
        </p:nvSpPr>
        <p:spPr/>
        <p:txBody>
          <a:bodyPr/>
          <a:lstStyle/>
          <a:p>
            <a:r>
              <a:rPr lang="en-US" dirty="0"/>
              <a:t>Rebuttal to IOU Arguments on CVR</a:t>
            </a:r>
          </a:p>
        </p:txBody>
      </p:sp>
      <p:sp>
        <p:nvSpPr>
          <p:cNvPr id="3" name="Content Placeholder 2">
            <a:extLst>
              <a:ext uri="{FF2B5EF4-FFF2-40B4-BE49-F238E27FC236}">
                <a16:creationId xmlns:a16="http://schemas.microsoft.com/office/drawing/2014/main" xmlns="" id="{A356A94C-440A-4E81-891C-BC08A3D748E2}"/>
              </a:ext>
            </a:extLst>
          </p:cNvPr>
          <p:cNvSpPr>
            <a:spLocks noGrp="1"/>
          </p:cNvSpPr>
          <p:nvPr>
            <p:ph idx="1"/>
          </p:nvPr>
        </p:nvSpPr>
        <p:spPr/>
        <p:txBody>
          <a:bodyPr/>
          <a:lstStyle/>
          <a:p>
            <a:r>
              <a:rPr lang="en-US" dirty="0"/>
              <a:t>Lack of modeling for greater granularity of CVR benefits does not mean this value should be assumed to be zero</a:t>
            </a:r>
          </a:p>
          <a:p>
            <a:r>
              <a:rPr lang="en-US" dirty="0"/>
              <a:t>The value is not </a:t>
            </a:r>
            <a:r>
              <a:rPr lang="en-US" i="1" dirty="0"/>
              <a:t>de </a:t>
            </a:r>
            <a:r>
              <a:rPr lang="en-US" i="1" dirty="0" err="1"/>
              <a:t>minimus</a:t>
            </a:r>
            <a:r>
              <a:rPr lang="en-US" dirty="0"/>
              <a:t>: range of values from 1-3c per kWh of generation for </a:t>
            </a:r>
            <a:r>
              <a:rPr lang="en-US" dirty="0" smtClean="0"/>
              <a:t>strategically placed PV systems</a:t>
            </a:r>
            <a:endParaRPr lang="en-US" dirty="0"/>
          </a:p>
          <a:p>
            <a:r>
              <a:rPr lang="en-US" dirty="0"/>
              <a:t>This value has been demonstrated on PG&amp;E and HECO distribution system models</a:t>
            </a:r>
          </a:p>
          <a:p>
            <a:r>
              <a:rPr lang="en-US" dirty="0"/>
              <a:t>Communications and control are not necessary: benefits can be realized through inverters set to dynamic volt/VAR acting autonomously</a:t>
            </a:r>
          </a:p>
        </p:txBody>
      </p:sp>
      <p:sp>
        <p:nvSpPr>
          <p:cNvPr id="4" name="Slide Number Placeholder 3">
            <a:extLst>
              <a:ext uri="{FF2B5EF4-FFF2-40B4-BE49-F238E27FC236}">
                <a16:creationId xmlns:a16="http://schemas.microsoft.com/office/drawing/2014/main" xmlns="" id="{17A9E0C0-842C-475C-ACF6-35D7DAC6A29E}"/>
              </a:ext>
            </a:extLst>
          </p:cNvPr>
          <p:cNvSpPr>
            <a:spLocks noGrp="1"/>
          </p:cNvSpPr>
          <p:nvPr>
            <p:ph type="sldNum" sz="quarter" idx="12"/>
          </p:nvPr>
        </p:nvSpPr>
        <p:spPr/>
        <p:txBody>
          <a:bodyPr/>
          <a:lstStyle/>
          <a:p>
            <a:fld id="{4152FA69-0BC3-A94A-8E95-5460021E4D0A}" type="slidenum">
              <a:rPr lang="en-US" smtClean="0"/>
              <a:pPr/>
              <a:t>9</a:t>
            </a:fld>
            <a:endParaRPr lang="en-US" dirty="0"/>
          </a:p>
        </p:txBody>
      </p:sp>
    </p:spTree>
    <p:extLst>
      <p:ext uri="{BB962C8B-B14F-4D97-AF65-F5344CB8AC3E}">
        <p14:creationId xmlns:p14="http://schemas.microsoft.com/office/powerpoint/2010/main" val="1806331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257D8E-0640-4A8D-8B89-E1F15F71FC9B}"/>
              </a:ext>
            </a:extLst>
          </p:cNvPr>
          <p:cNvSpPr>
            <a:spLocks noGrp="1"/>
          </p:cNvSpPr>
          <p:nvPr>
            <p:ph type="title"/>
          </p:nvPr>
        </p:nvSpPr>
        <p:spPr/>
        <p:txBody>
          <a:bodyPr/>
          <a:lstStyle/>
          <a:p>
            <a:r>
              <a:rPr lang="en-US" dirty="0"/>
              <a:t>Conservation Voltage Reduction</a:t>
            </a:r>
          </a:p>
        </p:txBody>
      </p:sp>
      <p:sp>
        <p:nvSpPr>
          <p:cNvPr id="3" name="Content Placeholder 2">
            <a:extLst>
              <a:ext uri="{FF2B5EF4-FFF2-40B4-BE49-F238E27FC236}">
                <a16:creationId xmlns:a16="http://schemas.microsoft.com/office/drawing/2014/main" xmlns="" id="{39861620-F601-45B7-BCB0-6ADD43833F10}"/>
              </a:ext>
            </a:extLst>
          </p:cNvPr>
          <p:cNvSpPr>
            <a:spLocks noGrp="1"/>
          </p:cNvSpPr>
          <p:nvPr>
            <p:ph idx="1"/>
          </p:nvPr>
        </p:nvSpPr>
        <p:spPr>
          <a:xfrm>
            <a:off x="838200" y="1014412"/>
            <a:ext cx="10515600" cy="4905374"/>
          </a:xfrm>
        </p:spPr>
        <p:txBody>
          <a:bodyPr/>
          <a:lstStyle/>
          <a:p>
            <a:r>
              <a:rPr lang="en-US" dirty="0"/>
              <a:t>Should be considered a system-wide value rather than a locational value</a:t>
            </a:r>
          </a:p>
          <a:p>
            <a:pPr lvl="1"/>
            <a:r>
              <a:rPr lang="en-US" dirty="0"/>
              <a:t>Value is avoided energy and line losses</a:t>
            </a:r>
          </a:p>
          <a:p>
            <a:pPr lvl="1"/>
            <a:r>
              <a:rPr lang="en-US" dirty="0"/>
              <a:t>Will vary by location, but limitations of secondary system modeling require an averaged, if more conservative, calculation</a:t>
            </a:r>
          </a:p>
          <a:p>
            <a:r>
              <a:rPr lang="en-US" dirty="0"/>
              <a:t>Should be calculated by summing incremental avoided energy and line losses</a:t>
            </a:r>
          </a:p>
          <a:p>
            <a:endParaRPr lang="en-US" dirty="0"/>
          </a:p>
        </p:txBody>
      </p:sp>
      <p:sp>
        <p:nvSpPr>
          <p:cNvPr id="4" name="Slide Number Placeholder 3">
            <a:extLst>
              <a:ext uri="{FF2B5EF4-FFF2-40B4-BE49-F238E27FC236}">
                <a16:creationId xmlns:a16="http://schemas.microsoft.com/office/drawing/2014/main" xmlns="" id="{43A0AFC2-B25F-470B-BF4C-CF18B0F78EBC}"/>
              </a:ext>
            </a:extLst>
          </p:cNvPr>
          <p:cNvSpPr>
            <a:spLocks noGrp="1"/>
          </p:cNvSpPr>
          <p:nvPr>
            <p:ph type="sldNum" sz="quarter" idx="12"/>
          </p:nvPr>
        </p:nvSpPr>
        <p:spPr/>
        <p:txBody>
          <a:bodyPr/>
          <a:lstStyle/>
          <a:p>
            <a:fld id="{4152FA69-0BC3-A94A-8E95-5460021E4D0A}" type="slidenum">
              <a:rPr lang="en-US" smtClean="0"/>
              <a:pPr/>
              <a:t>10</a:t>
            </a:fld>
            <a:endParaRPr lang="en-US" dirty="0"/>
          </a:p>
        </p:txBody>
      </p:sp>
      <p:pic>
        <p:nvPicPr>
          <p:cNvPr id="5" name="Picture 4">
            <a:extLst>
              <a:ext uri="{FF2B5EF4-FFF2-40B4-BE49-F238E27FC236}">
                <a16:creationId xmlns:a16="http://schemas.microsoft.com/office/drawing/2014/main" xmlns="" id="{2DEA173B-B0CF-428B-B982-2F486A086F63}"/>
              </a:ext>
            </a:extLst>
          </p:cNvPr>
          <p:cNvPicPr>
            <a:picLocks noChangeAspect="1"/>
          </p:cNvPicPr>
          <p:nvPr/>
        </p:nvPicPr>
        <p:blipFill>
          <a:blip r:embed="rId2"/>
          <a:stretch>
            <a:fillRect/>
          </a:stretch>
        </p:blipFill>
        <p:spPr>
          <a:xfrm>
            <a:off x="447675" y="4682605"/>
            <a:ext cx="10706100" cy="2038870"/>
          </a:xfrm>
          <a:prstGeom prst="rect">
            <a:avLst/>
          </a:prstGeom>
        </p:spPr>
      </p:pic>
    </p:spTree>
    <p:extLst>
      <p:ext uri="{BB962C8B-B14F-4D97-AF65-F5344CB8AC3E}">
        <p14:creationId xmlns:p14="http://schemas.microsoft.com/office/powerpoint/2010/main" val="1767260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E0236C-881F-493A-BE3B-5F8C644DBA14}"/>
              </a:ext>
            </a:extLst>
          </p:cNvPr>
          <p:cNvSpPr>
            <a:spLocks noGrp="1"/>
          </p:cNvSpPr>
          <p:nvPr>
            <p:ph type="title"/>
          </p:nvPr>
        </p:nvSpPr>
        <p:spPr/>
        <p:txBody>
          <a:bodyPr/>
          <a:lstStyle/>
          <a:p>
            <a:r>
              <a:rPr lang="en-US" dirty="0"/>
              <a:t>Data backhaul/situational awareness</a:t>
            </a:r>
          </a:p>
        </p:txBody>
      </p:sp>
      <p:sp>
        <p:nvSpPr>
          <p:cNvPr id="3" name="Content Placeholder 2">
            <a:extLst>
              <a:ext uri="{FF2B5EF4-FFF2-40B4-BE49-F238E27FC236}">
                <a16:creationId xmlns:a16="http://schemas.microsoft.com/office/drawing/2014/main" xmlns="" id="{E56432F7-203C-42B1-BF14-C6E65BEBA62F}"/>
              </a:ext>
            </a:extLst>
          </p:cNvPr>
          <p:cNvSpPr>
            <a:spLocks noGrp="1"/>
          </p:cNvSpPr>
          <p:nvPr>
            <p:ph idx="1"/>
          </p:nvPr>
        </p:nvSpPr>
        <p:spPr/>
        <p:txBody>
          <a:bodyPr>
            <a:normAutofit/>
          </a:bodyPr>
          <a:lstStyle/>
          <a:p>
            <a:r>
              <a:rPr lang="en-US" dirty="0"/>
              <a:t>This value will be discussed in the DRP Working Group as part of the Group III items identified in the June 7</a:t>
            </a:r>
            <a:r>
              <a:rPr lang="en-US" baseline="30000" dirty="0"/>
              <a:t>th</a:t>
            </a:r>
            <a:r>
              <a:rPr lang="en-US" dirty="0"/>
              <a:t> Assigned Commissioner’s Ruling</a:t>
            </a:r>
          </a:p>
          <a:p>
            <a:r>
              <a:rPr lang="en-US" dirty="0"/>
              <a:t>Distributed energy resources collect a substantial amount of data at a nodal level, including data collected from smart inverters</a:t>
            </a:r>
          </a:p>
          <a:p>
            <a:r>
              <a:rPr lang="en-US" dirty="0"/>
              <a:t>This data can be transmitted more frequently than utility data and aggregated and analyzed for utility use</a:t>
            </a:r>
          </a:p>
          <a:p>
            <a:r>
              <a:rPr lang="en-US" dirty="0"/>
              <a:t>The value of this service could be calculated as the avoided cost of the utility-owned equipment that would otherwise be installed to provide the service.</a:t>
            </a:r>
          </a:p>
        </p:txBody>
      </p:sp>
      <p:sp>
        <p:nvSpPr>
          <p:cNvPr id="4" name="Slide Number Placeholder 3">
            <a:extLst>
              <a:ext uri="{FF2B5EF4-FFF2-40B4-BE49-F238E27FC236}">
                <a16:creationId xmlns:a16="http://schemas.microsoft.com/office/drawing/2014/main" xmlns="" id="{62BB8CC3-C525-414F-B747-998815D70E26}"/>
              </a:ext>
            </a:extLst>
          </p:cNvPr>
          <p:cNvSpPr>
            <a:spLocks noGrp="1"/>
          </p:cNvSpPr>
          <p:nvPr>
            <p:ph type="sldNum" sz="quarter" idx="12"/>
          </p:nvPr>
        </p:nvSpPr>
        <p:spPr/>
        <p:txBody>
          <a:bodyPr/>
          <a:lstStyle/>
          <a:p>
            <a:fld id="{4152FA69-0BC3-A94A-8E95-5460021E4D0A}" type="slidenum">
              <a:rPr lang="en-US" smtClean="0"/>
              <a:pPr/>
              <a:t>11</a:t>
            </a:fld>
            <a:endParaRPr lang="en-US" dirty="0"/>
          </a:p>
        </p:txBody>
      </p:sp>
    </p:spTree>
    <p:extLst>
      <p:ext uri="{BB962C8B-B14F-4D97-AF65-F5344CB8AC3E}">
        <p14:creationId xmlns:p14="http://schemas.microsoft.com/office/powerpoint/2010/main" val="1227553664"/>
      </p:ext>
    </p:extLst>
  </p:cSld>
  <p:clrMapOvr>
    <a:masterClrMapping/>
  </p:clrMapOvr>
</p:sld>
</file>

<file path=ppt/theme/theme1.xml><?xml version="1.0" encoding="utf-8"?>
<a:theme xmlns:a="http://schemas.openxmlformats.org/drawingml/2006/main" name="SEIA Avoided Transmission Presentation to DRP Working Group 2AUG1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SEIA-PPT-Template-2017" id="{42138D00-605D-4ACB-A35B-21040812B8CA}" vid="{70D8B1A0-A215-4825-BDAC-9739C337B3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D3354ED3FDC794CA2F6C97B788A4E49" ma:contentTypeVersion="5" ma:contentTypeDescription="Create a new document." ma:contentTypeScope="" ma:versionID="6ec18be6c87623cde9e6023f4e386587">
  <xsd:schema xmlns:xsd="http://www.w3.org/2001/XMLSchema" xmlns:xs="http://www.w3.org/2001/XMLSchema" xmlns:p="http://schemas.microsoft.com/office/2006/metadata/properties" xmlns:ns2="80ba4c77-0553-4d0f-8797-9d3230f08b16" xmlns:ns3="1822e6cc-998b-47e4-b2a3-e9a7fb6162a5" targetNamespace="http://schemas.microsoft.com/office/2006/metadata/properties" ma:root="true" ma:fieldsID="e21a0a52d77a5c50bb2b03abcfd5cabd" ns2:_="" ns3:_="">
    <xsd:import namespace="80ba4c77-0553-4d0f-8797-9d3230f08b16"/>
    <xsd:import namespace="1822e6cc-998b-47e4-b2a3-e9a7fb6162a5"/>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ba4c77-0553-4d0f-8797-9d3230f08b1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822e6cc-998b-47e4-b2a3-e9a7fb6162a5"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0BF2529-72C7-4036-8ED4-9937D2F4D4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0ba4c77-0553-4d0f-8797-9d3230f08b16"/>
    <ds:schemaRef ds:uri="1822e6cc-998b-47e4-b2a3-e9a7fb6162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12E56A4-FD6E-416B-98A6-A24ECF29A9D8}">
  <ds:schemaRefs>
    <ds:schemaRef ds:uri="http://schemas.microsoft.com/sharepoint/v3/contenttype/forms"/>
  </ds:schemaRefs>
</ds:datastoreItem>
</file>

<file path=customXml/itemProps3.xml><?xml version="1.0" encoding="utf-8"?>
<ds:datastoreItem xmlns:ds="http://schemas.openxmlformats.org/officeDocument/2006/customXml" ds:itemID="{CD23D5CD-204B-40BB-B338-879F54DD3F79}">
  <ds:schemaRefs>
    <ds:schemaRef ds:uri="http://schemas.microsoft.com/office/2006/documentManagement/types"/>
    <ds:schemaRef ds:uri="80ba4c77-0553-4d0f-8797-9d3230f08b16"/>
    <ds:schemaRef ds:uri="http://schemas.microsoft.com/office/infopath/2007/PartnerControls"/>
    <ds:schemaRef ds:uri="http://purl.org/dc/terms/"/>
    <ds:schemaRef ds:uri="http://purl.org/dc/dcmitype/"/>
    <ds:schemaRef ds:uri="http://schemas.microsoft.com/office/2006/metadata/properties"/>
    <ds:schemaRef ds:uri="1822e6cc-998b-47e4-b2a3-e9a7fb6162a5"/>
    <ds:schemaRef ds:uri="http://schemas.openxmlformats.org/package/2006/metadata/core-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SEIA Avoided Transmission Presentation to DRP Working Group 2AUG17</Template>
  <TotalTime>403</TotalTime>
  <Words>764</Words>
  <Application>Microsoft Office PowerPoint</Application>
  <PresentationFormat>Custom</PresentationFormat>
  <Paragraphs>57</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SEIA Avoided Transmission Presentation to DRP Working Group 2AUG17</vt:lpstr>
      <vt:lpstr>SEIA Perspective on Smart Inverter Functions</vt:lpstr>
      <vt:lpstr>Smart Inverter Enabled Locational Benefits</vt:lpstr>
      <vt:lpstr>Conservation Voltage Reduction</vt:lpstr>
      <vt:lpstr>Conservation Voltage Reduction</vt:lpstr>
      <vt:lpstr>Avoidance of Investments to Maintain Voltages</vt:lpstr>
      <vt:lpstr>Conservation Voltage Reduction (IOU Positions)</vt:lpstr>
      <vt:lpstr>Conservation Voltage Reduction (IOU Positions)</vt:lpstr>
      <vt:lpstr>Conservation Voltage Reduction (IOU Positions)</vt:lpstr>
      <vt:lpstr>Rebuttal to IOU Arguments on CVR</vt:lpstr>
      <vt:lpstr>Conservation Voltage Reduction</vt:lpstr>
      <vt:lpstr>Data backhaul/situational awareness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SEIA Perspective on Marginal/Avoided CAISO Transmission Costs</dc:title>
  <dc:creator>Tom</dc:creator>
  <cp:lastModifiedBy>Damon Franz</cp:lastModifiedBy>
  <cp:revision>27</cp:revision>
  <cp:lastPrinted>2017-08-15T19:12:57Z</cp:lastPrinted>
  <dcterms:created xsi:type="dcterms:W3CDTF">2017-08-01T19:37:37Z</dcterms:created>
  <dcterms:modified xsi:type="dcterms:W3CDTF">2017-08-15T19:19:52Z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0x0101005D3354ED3FDC794CA2F6C97B788A4E49</vt:lpwstr>
  </property>
</Properties>
</file>